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7"/>
  </p:notesMasterIdLst>
  <p:sldIdLst>
    <p:sldId id="275" r:id="rId6"/>
    <p:sldId id="298" r:id="rId7"/>
    <p:sldId id="297" r:id="rId8"/>
    <p:sldId id="277" r:id="rId9"/>
    <p:sldId id="291" r:id="rId10"/>
    <p:sldId id="288" r:id="rId11"/>
    <p:sldId id="289" r:id="rId12"/>
    <p:sldId id="293" r:id="rId13"/>
    <p:sldId id="299" r:id="rId14"/>
    <p:sldId id="300" r:id="rId15"/>
    <p:sldId id="290" r:id="rId16"/>
    <p:sldId id="295" r:id="rId17"/>
    <p:sldId id="294" r:id="rId18"/>
    <p:sldId id="292" r:id="rId19"/>
    <p:sldId id="271" r:id="rId20"/>
    <p:sldId id="259" r:id="rId21"/>
    <p:sldId id="260" r:id="rId22"/>
    <p:sldId id="266" r:id="rId23"/>
    <p:sldId id="261" r:id="rId24"/>
    <p:sldId id="262" r:id="rId25"/>
    <p:sldId id="2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74" autoAdjust="0"/>
    <p:restoredTop sz="86421" autoAdjust="0"/>
  </p:normalViewPr>
  <p:slideViewPr>
    <p:cSldViewPr snapToGrid="0">
      <p:cViewPr>
        <p:scale>
          <a:sx n="63" d="100"/>
          <a:sy n="63" d="100"/>
        </p:scale>
        <p:origin x="64" y="18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250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3D963-82F3-49D1-84F9-DBDAB740013E}" type="datetimeFigureOut">
              <a:rPr lang="en-US" smtClean="0"/>
              <a:t>8/27/2019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F4C00-F63D-4A26-8717-EFBA6B470BBE}" type="slidenum">
              <a:rPr lang="en-US" smtClean="0"/>
              <a:t>‹#›</a:t>
            </a:fld>
            <a:endParaRPr lang="en-US"/>
          </a:p>
        </p:txBody>
      </p:sp>
    </p:spTree>
    <p:extLst>
      <p:ext uri="{BB962C8B-B14F-4D97-AF65-F5344CB8AC3E}">
        <p14:creationId xmlns:p14="http://schemas.microsoft.com/office/powerpoint/2010/main" val="262195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6F4C00-F63D-4A26-8717-EFBA6B470BBE}" type="slidenum">
              <a:rPr lang="en-US" smtClean="0"/>
              <a:t>1</a:t>
            </a:fld>
            <a:endParaRPr lang="en-US"/>
          </a:p>
        </p:txBody>
      </p:sp>
    </p:spTree>
    <p:extLst>
      <p:ext uri="{BB962C8B-B14F-4D97-AF65-F5344CB8AC3E}">
        <p14:creationId xmlns:p14="http://schemas.microsoft.com/office/powerpoint/2010/main" val="2871046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6F4C00-F63D-4A26-8717-EFBA6B470BBE}" type="slidenum">
              <a:rPr lang="en-US" smtClean="0"/>
              <a:t>16</a:t>
            </a:fld>
            <a:endParaRPr lang="en-US"/>
          </a:p>
        </p:txBody>
      </p:sp>
    </p:spTree>
    <p:extLst>
      <p:ext uri="{BB962C8B-B14F-4D97-AF65-F5344CB8AC3E}">
        <p14:creationId xmlns:p14="http://schemas.microsoft.com/office/powerpoint/2010/main" val="3957758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6F4C00-F63D-4A26-8717-EFBA6B470BBE}" type="slidenum">
              <a:rPr lang="en-US" smtClean="0"/>
              <a:t>17</a:t>
            </a:fld>
            <a:endParaRPr lang="en-US"/>
          </a:p>
        </p:txBody>
      </p:sp>
    </p:spTree>
    <p:extLst>
      <p:ext uri="{BB962C8B-B14F-4D97-AF65-F5344CB8AC3E}">
        <p14:creationId xmlns:p14="http://schemas.microsoft.com/office/powerpoint/2010/main" val="1123862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6F4C00-F63D-4A26-8717-EFBA6B470BBE}" type="slidenum">
              <a:rPr lang="en-US" smtClean="0"/>
              <a:t>18</a:t>
            </a:fld>
            <a:endParaRPr lang="en-US"/>
          </a:p>
        </p:txBody>
      </p:sp>
    </p:spTree>
    <p:extLst>
      <p:ext uri="{BB962C8B-B14F-4D97-AF65-F5344CB8AC3E}">
        <p14:creationId xmlns:p14="http://schemas.microsoft.com/office/powerpoint/2010/main" val="1304496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6F4C00-F63D-4A26-8717-EFBA6B470BBE}" type="slidenum">
              <a:rPr lang="en-US" smtClean="0"/>
              <a:t>19</a:t>
            </a:fld>
            <a:endParaRPr lang="en-US"/>
          </a:p>
        </p:txBody>
      </p:sp>
    </p:spTree>
    <p:extLst>
      <p:ext uri="{BB962C8B-B14F-4D97-AF65-F5344CB8AC3E}">
        <p14:creationId xmlns:p14="http://schemas.microsoft.com/office/powerpoint/2010/main" val="3462077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6F4C00-F63D-4A26-8717-EFBA6B470BBE}" type="slidenum">
              <a:rPr lang="en-US" smtClean="0"/>
              <a:t>20</a:t>
            </a:fld>
            <a:endParaRPr lang="en-US"/>
          </a:p>
        </p:txBody>
      </p:sp>
    </p:spTree>
    <p:extLst>
      <p:ext uri="{BB962C8B-B14F-4D97-AF65-F5344CB8AC3E}">
        <p14:creationId xmlns:p14="http://schemas.microsoft.com/office/powerpoint/2010/main" val="3171449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6F4C00-F63D-4A26-8717-EFBA6B470BBE}" type="slidenum">
              <a:rPr lang="en-US" smtClean="0"/>
              <a:t>21</a:t>
            </a:fld>
            <a:endParaRPr lang="en-US"/>
          </a:p>
        </p:txBody>
      </p:sp>
    </p:spTree>
    <p:extLst>
      <p:ext uri="{BB962C8B-B14F-4D97-AF65-F5344CB8AC3E}">
        <p14:creationId xmlns:p14="http://schemas.microsoft.com/office/powerpoint/2010/main" val="5199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Africa and parts of south Asia, we are concerned with Access.  We have programs in Uganda and Nigeria to expand access.</a:t>
            </a:r>
          </a:p>
          <a:p>
            <a:endParaRPr lang="en-US" dirty="0"/>
          </a:p>
          <a:p>
            <a:r>
              <a:rPr lang="en-US" dirty="0"/>
              <a:t>In other places, like LAC where access is high, we talk more about COST and GHG emissions. </a:t>
            </a:r>
          </a:p>
        </p:txBody>
      </p:sp>
      <p:sp>
        <p:nvSpPr>
          <p:cNvPr id="4" name="Slide Number Placeholder 3"/>
          <p:cNvSpPr>
            <a:spLocks noGrp="1"/>
          </p:cNvSpPr>
          <p:nvPr>
            <p:ph type="sldNum" sz="quarter" idx="5"/>
          </p:nvPr>
        </p:nvSpPr>
        <p:spPr/>
        <p:txBody>
          <a:bodyPr/>
          <a:lstStyle/>
          <a:p>
            <a:fld id="{C86F4C00-F63D-4A26-8717-EFBA6B470BBE}" type="slidenum">
              <a:rPr lang="en-US" smtClean="0"/>
              <a:t>3</a:t>
            </a:fld>
            <a:endParaRPr lang="en-US"/>
          </a:p>
        </p:txBody>
      </p:sp>
    </p:spTree>
    <p:extLst>
      <p:ext uri="{BB962C8B-B14F-4D97-AF65-F5344CB8AC3E}">
        <p14:creationId xmlns:p14="http://schemas.microsoft.com/office/powerpoint/2010/main" val="369072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99164"/>
          </a:xfrm>
        </p:spPr>
        <p:txBody>
          <a:bodyPr/>
          <a:lstStyle/>
          <a:p>
            <a:pPr marL="0">
              <a:buFontTx/>
              <a:buChar char="-"/>
            </a:pPr>
            <a:r>
              <a:rPr lang="en-US" sz="1400" b="1" dirty="0">
                <a:solidFill>
                  <a:schemeClr val="accent3">
                    <a:lumMod val="75000"/>
                  </a:schemeClr>
                </a:solidFill>
              </a:rPr>
              <a:t>In LAC, A growing middle class is demanding a better diet and growing economies increasingly depend on Ag exports. </a:t>
            </a:r>
          </a:p>
          <a:p>
            <a:pPr marL="0">
              <a:buFontTx/>
              <a:buChar char="-"/>
            </a:pPr>
            <a:r>
              <a:rPr lang="en-US" sz="1400" b="1" dirty="0">
                <a:solidFill>
                  <a:schemeClr val="accent3">
                    <a:lumMod val="75000"/>
                  </a:schemeClr>
                </a:solidFill>
              </a:rPr>
              <a:t>Demand is projected to rise for rice, feed grains, poultry, dairy, vegetable oils, horticulture, and processed foods for import substitution, along with the traditional tropical exports and their derived products (especially cocoa, rubber, cashews, and palm oil), together with some higher-value horticultural crops, fish, and biofuels for export.</a:t>
            </a:r>
          </a:p>
          <a:p>
            <a:endParaRPr lang="en-US" sz="1400" b="1" dirty="0">
              <a:solidFill>
                <a:schemeClr val="accent3">
                  <a:lumMod val="75000"/>
                </a:schemeClr>
              </a:solidFill>
            </a:endParaRPr>
          </a:p>
          <a:p>
            <a:pPr>
              <a:buFontTx/>
              <a:buChar char="-"/>
            </a:pPr>
            <a:r>
              <a:rPr lang="en-US" sz="1400" b="1" dirty="0">
                <a:solidFill>
                  <a:schemeClr val="accent3">
                    <a:lumMod val="75000"/>
                  </a:schemeClr>
                </a:solidFill>
              </a:rPr>
              <a:t> At the same time, Overall LAC has high access to electricity, but there are large disparities in electricity access rates and affordability both between and within countries in the LAC region. </a:t>
            </a:r>
          </a:p>
          <a:p>
            <a:pPr>
              <a:buFontTx/>
              <a:buChar char="-"/>
            </a:pPr>
            <a:r>
              <a:rPr lang="en-US" sz="1400" b="1" dirty="0">
                <a:solidFill>
                  <a:schemeClr val="accent3">
                    <a:lumMod val="75000"/>
                  </a:schemeClr>
                </a:solidFill>
              </a:rPr>
              <a:t>LAC hosts an estimated 34 million people in the region without access to electricity, and more without reliable electricity.  </a:t>
            </a:r>
          </a:p>
          <a:p>
            <a:pPr>
              <a:buFontTx/>
              <a:buChar char="-"/>
            </a:pPr>
            <a:r>
              <a:rPr lang="en-US" sz="1400" b="1" dirty="0">
                <a:solidFill>
                  <a:schemeClr val="accent3">
                    <a:lumMod val="75000"/>
                  </a:schemeClr>
                </a:solidFill>
              </a:rPr>
              <a:t>In countries where electricity is largely available, electricity is expensive and the growth of agribusiness is hindered by electricity costs and GHG emissions are high. </a:t>
            </a:r>
            <a:endParaRPr lang="en-US" sz="1200" dirty="0">
              <a:solidFill>
                <a:schemeClr val="accent3">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C86F4C00-F63D-4A26-8717-EFBA6B470BBE}" type="slidenum">
              <a:rPr lang="en-US" smtClean="0"/>
              <a:t>4</a:t>
            </a:fld>
            <a:endParaRPr lang="en-US"/>
          </a:p>
        </p:txBody>
      </p:sp>
    </p:spTree>
    <p:extLst>
      <p:ext uri="{BB962C8B-B14F-4D97-AF65-F5344CB8AC3E}">
        <p14:creationId xmlns:p14="http://schemas.microsoft.com/office/powerpoint/2010/main" val="109476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Energy used in agriculture provides both a challenge and an opportunity.  As an input, energy comprises a significant amount of agriculture’s contribution to Green House Gas (GHG) emissions. Energy used for agriculture (including on-farm consumption as well as energy from manufacturing of farm equipment and key inputs like fertilizer) comprises 22% of the total emissions from the agriculture sector.  This is even before considering emissions from transportation of food. (WRI 2018).  However, new technology in the energy sector, including solar and energy efficient appliances, provide an opportunity for new cleaner systems of agriculture production and significant reductions in GHG emissions.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agriculture / energy relationship goes beyond just that of energy inputs into agriculture.  Agriculture residues can also be converted into feedstock for clean energy systems, thereby powering appliances with agriculture waste, increasing energy access and creating on-farm circular economies of efficiency.  Ruminant wastes on pastures and manure management together comprise a total of 16% of agriculture’s contribution to GHG (WRI 2018).  The installation of simple technologies – such as on-farm biodigesters – has the potential to simultaneously improve manure management, reduce GHG emissions and produce energy on-farm. </a:t>
            </a:r>
          </a:p>
          <a:p>
            <a:endParaRPr lang="en-US" dirty="0"/>
          </a:p>
        </p:txBody>
      </p:sp>
      <p:sp>
        <p:nvSpPr>
          <p:cNvPr id="4" name="Slide Number Placeholder 3"/>
          <p:cNvSpPr>
            <a:spLocks noGrp="1"/>
          </p:cNvSpPr>
          <p:nvPr>
            <p:ph type="sldNum" sz="quarter" idx="5"/>
          </p:nvPr>
        </p:nvSpPr>
        <p:spPr/>
        <p:txBody>
          <a:bodyPr/>
          <a:lstStyle/>
          <a:p>
            <a:fld id="{C86F4C00-F63D-4A26-8717-EFBA6B470BBE}" type="slidenum">
              <a:rPr lang="en-US" smtClean="0"/>
              <a:t>5</a:t>
            </a:fld>
            <a:endParaRPr lang="en-US"/>
          </a:p>
        </p:txBody>
      </p:sp>
    </p:spTree>
    <p:extLst>
      <p:ext uri="{BB962C8B-B14F-4D97-AF65-F5344CB8AC3E}">
        <p14:creationId xmlns:p14="http://schemas.microsoft.com/office/powerpoint/2010/main" val="56802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Government of Uruguay (</a:t>
            </a:r>
            <a:r>
              <a:rPr lang="en-US" sz="1200" b="1" kern="1200" dirty="0" err="1">
                <a:solidFill>
                  <a:schemeClr val="tx1"/>
                </a:solidFill>
                <a:effectLst/>
                <a:latin typeface="+mn-lt"/>
                <a:ea typeface="+mn-ea"/>
                <a:cs typeface="+mn-cs"/>
              </a:rPr>
              <a:t>GoU</a:t>
            </a:r>
            <a:r>
              <a:rPr lang="en-US" sz="1200" b="1" kern="1200" dirty="0">
                <a:solidFill>
                  <a:schemeClr val="tx1"/>
                </a:solidFill>
                <a:effectLst/>
                <a:latin typeface="+mn-lt"/>
                <a:ea typeface="+mn-ea"/>
                <a:cs typeface="+mn-cs"/>
              </a:rPr>
              <a:t>) has a goal of increasing the quantity and quality of its agricultural exports to feed 50 million people by 2030 and has put in place ambitious policies to help meet this goal, including that of sustainable intensification.</a:t>
            </a:r>
            <a:r>
              <a:rPr lang="en-US" sz="1200" kern="1200" dirty="0">
                <a:solidFill>
                  <a:schemeClr val="tx1"/>
                </a:solidFill>
                <a:effectLst/>
                <a:latin typeface="+mn-lt"/>
                <a:ea typeface="+mn-ea"/>
                <a:cs typeface="+mn-cs"/>
              </a:rPr>
              <a:t> The </a:t>
            </a:r>
            <a:r>
              <a:rPr lang="en-US" sz="1200" kern="1200" dirty="0" err="1">
                <a:solidFill>
                  <a:schemeClr val="tx1"/>
                </a:solidFill>
                <a:effectLst/>
                <a:latin typeface="+mn-lt"/>
                <a:ea typeface="+mn-ea"/>
                <a:cs typeface="+mn-cs"/>
              </a:rPr>
              <a:t>GoU's</a:t>
            </a:r>
            <a:r>
              <a:rPr lang="en-US" sz="1200" kern="1200" dirty="0">
                <a:solidFill>
                  <a:schemeClr val="tx1"/>
                </a:solidFill>
                <a:effectLst/>
                <a:latin typeface="+mn-lt"/>
                <a:ea typeface="+mn-ea"/>
                <a:cs typeface="+mn-cs"/>
              </a:rPr>
              <a:t> commitment to sustainability is in part driven by the desire to support continued growth while maintaining and enhancing the productivity of its natural resources (water, soil, biodiversity) into the future.  For the agri-food sector specifically, the principle of </a:t>
            </a:r>
            <a:r>
              <a:rPr lang="en-US" sz="1200" i="1" kern="1200" dirty="0">
                <a:solidFill>
                  <a:schemeClr val="tx1"/>
                </a:solidFill>
                <a:effectLst/>
                <a:latin typeface="+mn-lt"/>
                <a:ea typeface="+mn-ea"/>
                <a:cs typeface="+mn-cs"/>
              </a:rPr>
              <a:t>Sustainable Intensification</a:t>
            </a:r>
            <a:r>
              <a:rPr lang="en-US" sz="1200" kern="1200" dirty="0">
                <a:solidFill>
                  <a:schemeClr val="tx1"/>
                </a:solidFill>
                <a:effectLst/>
                <a:latin typeface="+mn-lt"/>
                <a:ea typeface="+mn-ea"/>
                <a:cs typeface="+mn-cs"/>
              </a:rPr>
              <a:t> is at the core of </a:t>
            </a:r>
            <a:r>
              <a:rPr lang="en-US" sz="1200" kern="1200" dirty="0" err="1">
                <a:solidFill>
                  <a:schemeClr val="tx1"/>
                </a:solidFill>
                <a:effectLst/>
                <a:latin typeface="+mn-lt"/>
                <a:ea typeface="+mn-ea"/>
                <a:cs typeface="+mn-cs"/>
              </a:rPr>
              <a:t>GoU</a:t>
            </a:r>
            <a:r>
              <a:rPr lang="en-US" sz="1200" kern="1200" dirty="0">
                <a:solidFill>
                  <a:schemeClr val="tx1"/>
                </a:solidFill>
                <a:effectLst/>
                <a:latin typeface="+mn-lt"/>
                <a:ea typeface="+mn-ea"/>
                <a:cs typeface="+mn-cs"/>
              </a:rPr>
              <a:t> strategic priorities. The production of high-quality products has allowed Uruguay to access high-value and differentiated markets in North America, East Asia and Western Europe, but implies intensive resource use and risks to soil, water, human health and biodiversity.  Within this context, the challenge becomes how to enhance innovation to reconcile high demand with a low overall agricultural footprint (including GHG) under principles of circular economy.  </a:t>
            </a:r>
          </a:p>
          <a:p>
            <a:r>
              <a:rPr lang="en-US" sz="1200" b="1" kern="1200" dirty="0">
                <a:solidFill>
                  <a:schemeClr val="tx1"/>
                </a:solidFill>
                <a:effectLst/>
                <a:latin typeface="+mn-lt"/>
                <a:ea typeface="+mn-ea"/>
                <a:cs typeface="+mn-cs"/>
              </a:rPr>
              <a:t>Uruguay has a population of 3.5 million people, so the goal will represent feeding more than 14 times the Uruguayan population.</a:t>
            </a:r>
          </a:p>
          <a:p>
            <a:endParaRPr lang="en-US" dirty="0"/>
          </a:p>
        </p:txBody>
      </p:sp>
      <p:sp>
        <p:nvSpPr>
          <p:cNvPr id="4" name="Slide Number Placeholder 3"/>
          <p:cNvSpPr>
            <a:spLocks noGrp="1"/>
          </p:cNvSpPr>
          <p:nvPr>
            <p:ph type="sldNum" sz="quarter" idx="5"/>
          </p:nvPr>
        </p:nvSpPr>
        <p:spPr/>
        <p:txBody>
          <a:bodyPr/>
          <a:lstStyle/>
          <a:p>
            <a:fld id="{C86F4C00-F63D-4A26-8717-EFBA6B470BBE}" type="slidenum">
              <a:rPr lang="en-US" smtClean="0"/>
              <a:t>6</a:t>
            </a:fld>
            <a:endParaRPr lang="en-US"/>
          </a:p>
        </p:txBody>
      </p:sp>
    </p:spTree>
    <p:extLst>
      <p:ext uri="{BB962C8B-B14F-4D97-AF65-F5344CB8AC3E}">
        <p14:creationId xmlns:p14="http://schemas.microsoft.com/office/powerpoint/2010/main" val="830871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GoU's</a:t>
            </a:r>
            <a:r>
              <a:rPr lang="en-US" sz="1200" kern="1200" dirty="0">
                <a:solidFill>
                  <a:schemeClr val="tx1"/>
                </a:solidFill>
                <a:effectLst/>
                <a:latin typeface="+mn-lt"/>
                <a:ea typeface="+mn-ea"/>
                <a:cs typeface="+mn-cs"/>
              </a:rPr>
              <a:t> commitment to sustainability is in part driven by the desire to support continued growth while maintaining and enhancing the productivity of its natural resources (water, soil, biodiversity) into the future.  For the agri-food sector specifically, the principle of </a:t>
            </a:r>
            <a:r>
              <a:rPr lang="en-US" sz="1200" i="1" kern="1200" dirty="0">
                <a:solidFill>
                  <a:schemeClr val="tx1"/>
                </a:solidFill>
                <a:effectLst/>
                <a:latin typeface="+mn-lt"/>
                <a:ea typeface="+mn-ea"/>
                <a:cs typeface="+mn-cs"/>
              </a:rPr>
              <a:t>Sustainable Intensification</a:t>
            </a:r>
            <a:r>
              <a:rPr lang="en-US" sz="1200" kern="1200" dirty="0">
                <a:solidFill>
                  <a:schemeClr val="tx1"/>
                </a:solidFill>
                <a:effectLst/>
                <a:latin typeface="+mn-lt"/>
                <a:ea typeface="+mn-ea"/>
                <a:cs typeface="+mn-cs"/>
              </a:rPr>
              <a:t> is at the core of </a:t>
            </a:r>
            <a:r>
              <a:rPr lang="en-US" sz="1200" kern="1200" dirty="0" err="1">
                <a:solidFill>
                  <a:schemeClr val="tx1"/>
                </a:solidFill>
                <a:effectLst/>
                <a:latin typeface="+mn-lt"/>
                <a:ea typeface="+mn-ea"/>
                <a:cs typeface="+mn-cs"/>
              </a:rPr>
              <a:t>GoU</a:t>
            </a:r>
            <a:r>
              <a:rPr lang="en-US" sz="1200" kern="1200" dirty="0">
                <a:solidFill>
                  <a:schemeClr val="tx1"/>
                </a:solidFill>
                <a:effectLst/>
                <a:latin typeface="+mn-lt"/>
                <a:ea typeface="+mn-ea"/>
                <a:cs typeface="+mn-cs"/>
              </a:rPr>
              <a:t> strategic priorities. The production of high-quality products has allowed Uruguay to access high-value and differentiated markets in North America, East Asia and Western Europe, but implies intensive resource use and risks to soil, water, human health and biodiversity.  Within this context, the challenge becomes how to enhance innovation to reconcile high demand with a low overall agricultural footprint (including GHG) under principles of circular economy.  </a:t>
            </a:r>
          </a:p>
          <a:p>
            <a:r>
              <a:rPr lang="en-US" sz="1200" kern="1200" dirty="0">
                <a:solidFill>
                  <a:schemeClr val="tx1"/>
                </a:solidFill>
                <a:effectLst/>
                <a:latin typeface="+mn-lt"/>
                <a:ea typeface="+mn-ea"/>
                <a:cs typeface="+mn-cs"/>
              </a:rPr>
              <a:t>Uruguay has a population of 3.5 million people, so the goal will represent feeding more than 14 times the Uruguayan population.</a:t>
            </a:r>
          </a:p>
          <a:p>
            <a:endParaRPr lang="en-US" dirty="0"/>
          </a:p>
        </p:txBody>
      </p:sp>
      <p:sp>
        <p:nvSpPr>
          <p:cNvPr id="4" name="Slide Number Placeholder 3"/>
          <p:cNvSpPr>
            <a:spLocks noGrp="1"/>
          </p:cNvSpPr>
          <p:nvPr>
            <p:ph type="sldNum" sz="quarter" idx="5"/>
          </p:nvPr>
        </p:nvSpPr>
        <p:spPr/>
        <p:txBody>
          <a:bodyPr/>
          <a:lstStyle/>
          <a:p>
            <a:fld id="{C86F4C00-F63D-4A26-8717-EFBA6B470BBE}" type="slidenum">
              <a:rPr lang="en-US" smtClean="0"/>
              <a:t>7</a:t>
            </a:fld>
            <a:endParaRPr lang="en-US"/>
          </a:p>
        </p:txBody>
      </p:sp>
    </p:spTree>
    <p:extLst>
      <p:ext uri="{BB962C8B-B14F-4D97-AF65-F5344CB8AC3E}">
        <p14:creationId xmlns:p14="http://schemas.microsoft.com/office/powerpoint/2010/main" val="171534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In 2015, over 90% of its electrical energy and over 50% of the primary-source energy mix generated came from renewable sources </a:t>
            </a:r>
          </a:p>
          <a:p>
            <a:endParaRPr lang="en-US" dirty="0"/>
          </a:p>
        </p:txBody>
      </p:sp>
      <p:sp>
        <p:nvSpPr>
          <p:cNvPr id="4" name="Slide Number Placeholder 3"/>
          <p:cNvSpPr>
            <a:spLocks noGrp="1"/>
          </p:cNvSpPr>
          <p:nvPr>
            <p:ph type="sldNum" sz="quarter" idx="5"/>
          </p:nvPr>
        </p:nvSpPr>
        <p:spPr/>
        <p:txBody>
          <a:bodyPr/>
          <a:lstStyle/>
          <a:p>
            <a:fld id="{C86F4C00-F63D-4A26-8717-EFBA6B470BBE}" type="slidenum">
              <a:rPr lang="en-US" smtClean="0"/>
              <a:t>11</a:t>
            </a:fld>
            <a:endParaRPr lang="en-US"/>
          </a:p>
        </p:txBody>
      </p:sp>
    </p:spTree>
    <p:extLst>
      <p:ext uri="{BB962C8B-B14F-4D97-AF65-F5344CB8AC3E}">
        <p14:creationId xmlns:p14="http://schemas.microsoft.com/office/powerpoint/2010/main" val="2926069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Uruguay has developed a series of strategies and has taken consistent steps to improve citizen livelihood with a clear view to transitioning into a green economy through innovation, technology and the adoption of specific public policies, namely:</a:t>
            </a:r>
          </a:p>
          <a:p>
            <a:pPr fontAlgn="base"/>
            <a:r>
              <a:rPr lang="en-US" sz="1200" b="0" i="0" u="none" strike="noStrike" kern="1200" dirty="0">
                <a:solidFill>
                  <a:schemeClr val="tx1"/>
                </a:solidFill>
                <a:effectLst/>
                <a:latin typeface="+mn-lt"/>
                <a:ea typeface="+mn-ea"/>
                <a:cs typeface="+mn-cs"/>
              </a:rPr>
              <a:t>- The Uruguayan energy grid has become a highly renewable-energy matrix. In 2015, over 90% of its electrical energy and over 50% of the primary-source energy mix generated came from renewable sources while during the 2001-2006 period, 60% of energy sources had to be imported.</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 The </a:t>
            </a:r>
            <a:r>
              <a:rPr lang="en-US" sz="1200" b="0" i="0" u="none" strike="noStrike" kern="1200" dirty="0" err="1">
                <a:solidFill>
                  <a:schemeClr val="tx1"/>
                </a:solidFill>
                <a:effectLst/>
                <a:latin typeface="+mn-lt"/>
                <a:ea typeface="+mn-ea"/>
                <a:cs typeface="+mn-cs"/>
              </a:rPr>
              <a:t>Biovalor</a:t>
            </a:r>
            <a:r>
              <a:rPr lang="en-US" sz="1200" b="0" i="0" u="none" strike="noStrike" kern="1200" dirty="0">
                <a:solidFill>
                  <a:schemeClr val="tx1"/>
                </a:solidFill>
                <a:effectLst/>
                <a:latin typeface="+mn-lt"/>
                <a:ea typeface="+mn-ea"/>
                <a:cs typeface="+mn-cs"/>
              </a:rPr>
              <a:t> Project (which leads the organization of this forum) an initiative of the Uruguayan Government implemented through three of its Ministries (Ministry of Industry, Energy and Mining - MIEM, Ministry of Livestock, Agriculture and Fisheries - MGAP, and Ministry of Housing, Land Use Management and Environment - MVOTMA) seeks to promote waste recovery in national agribusiness industries. From the outset, the project was approached from a circular economy perspective and was geared to finding sustainable business models to transform waste into raw material for new production processes.</a:t>
            </a:r>
          </a:p>
          <a:p>
            <a:endParaRPr lang="en-US" dirty="0"/>
          </a:p>
        </p:txBody>
      </p:sp>
      <p:sp>
        <p:nvSpPr>
          <p:cNvPr id="4" name="Slide Number Placeholder 3"/>
          <p:cNvSpPr>
            <a:spLocks noGrp="1"/>
          </p:cNvSpPr>
          <p:nvPr>
            <p:ph type="sldNum" sz="quarter" idx="5"/>
          </p:nvPr>
        </p:nvSpPr>
        <p:spPr/>
        <p:txBody>
          <a:bodyPr/>
          <a:lstStyle/>
          <a:p>
            <a:fld id="{C86F4C00-F63D-4A26-8717-EFBA6B470BBE}" type="slidenum">
              <a:rPr lang="en-US" smtClean="0"/>
              <a:t>12</a:t>
            </a:fld>
            <a:endParaRPr lang="en-US"/>
          </a:p>
        </p:txBody>
      </p:sp>
    </p:spTree>
    <p:extLst>
      <p:ext uri="{BB962C8B-B14F-4D97-AF65-F5344CB8AC3E}">
        <p14:creationId xmlns:p14="http://schemas.microsoft.com/office/powerpoint/2010/main" val="166592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3200" dirty="0"/>
              <a:t>FIRCO Started in 2009</a:t>
            </a:r>
          </a:p>
          <a:p>
            <a:pPr marL="171450" indent="-171450">
              <a:buFontTx/>
              <a:buChar char="-"/>
            </a:pPr>
            <a:r>
              <a:rPr lang="en-US" sz="3200" dirty="0"/>
              <a:t>With the Objectives of </a:t>
            </a:r>
          </a:p>
          <a:p>
            <a:pPr marL="171450" indent="-171450">
              <a:buFontTx/>
              <a:buChar char="-"/>
            </a:pPr>
            <a:r>
              <a:rPr lang="en-US" sz="3200" dirty="0"/>
              <a:t>Currently has installed </a:t>
            </a:r>
          </a:p>
          <a:p>
            <a:pPr marL="171450" indent="-171450">
              <a:buFontTx/>
              <a:buChar char="-"/>
            </a:pPr>
            <a:r>
              <a:rPr lang="en-US" sz="3200" dirty="0"/>
              <a:t>Reduced GHG emissions </a:t>
            </a:r>
          </a:p>
          <a:p>
            <a:pPr marL="171450" indent="-171450">
              <a:buFontTx/>
              <a:buChar char="-"/>
            </a:pPr>
            <a:r>
              <a:rPr lang="en-US" sz="3200" dirty="0"/>
              <a:t>Small and medium</a:t>
            </a:r>
          </a:p>
          <a:p>
            <a:pPr marL="171450" indent="-171450">
              <a:buFontTx/>
              <a:buChar char="-"/>
            </a:pPr>
            <a:r>
              <a:rPr lang="en-US" sz="3200" dirty="0"/>
              <a:t>Next steps – larger farms</a:t>
            </a:r>
          </a:p>
        </p:txBody>
      </p:sp>
      <p:sp>
        <p:nvSpPr>
          <p:cNvPr id="4" name="Slide Number Placeholder 3"/>
          <p:cNvSpPr>
            <a:spLocks noGrp="1"/>
          </p:cNvSpPr>
          <p:nvPr>
            <p:ph type="sldNum" sz="quarter" idx="10"/>
          </p:nvPr>
        </p:nvSpPr>
        <p:spPr/>
        <p:txBody>
          <a:bodyPr/>
          <a:lstStyle/>
          <a:p>
            <a:fld id="{3799B061-E6F1-47A5-AD12-92D94B2A2525}" type="slidenum">
              <a:rPr lang="en-US" smtClean="0"/>
              <a:t>15</a:t>
            </a:fld>
            <a:endParaRPr lang="en-US"/>
          </a:p>
        </p:txBody>
      </p:sp>
    </p:spTree>
    <p:extLst>
      <p:ext uri="{BB962C8B-B14F-4D97-AF65-F5344CB8AC3E}">
        <p14:creationId xmlns:p14="http://schemas.microsoft.com/office/powerpoint/2010/main" val="1942332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BA4C57-8809-40D5-883E-A857FEE0F1D6}"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4272865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BA4C57-8809-40D5-883E-A857FEE0F1D6}"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74372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BA4C57-8809-40D5-883E-A857FEE0F1D6}"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224401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95970F-2D38-477B-A10D-22AE32C011FB}"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686995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95970F-2D38-477B-A10D-22AE32C011FB}"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1905067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5970F-2D38-477B-A10D-22AE32C011FB}"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2933268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95970F-2D38-477B-A10D-22AE32C011FB}" type="datetimeFigureOut">
              <a:rPr lang="en-US" smtClean="0"/>
              <a:t>8/27/2019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2081631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95970F-2D38-477B-A10D-22AE32C011FB}" type="datetimeFigureOut">
              <a:rPr lang="en-US" smtClean="0"/>
              <a:t>8/27/2019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220186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95970F-2D38-477B-A10D-22AE32C011FB}" type="datetimeFigureOut">
              <a:rPr lang="en-US" smtClean="0"/>
              <a:t>8/27/2019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3303686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5970F-2D38-477B-A10D-22AE32C011FB}" type="datetimeFigureOut">
              <a:rPr lang="en-US" smtClean="0"/>
              <a:t>8/27/2019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1246211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95970F-2D38-477B-A10D-22AE32C011FB}" type="datetimeFigureOut">
              <a:rPr lang="en-US" smtClean="0"/>
              <a:t>8/27/2019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128949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BA4C57-8809-40D5-883E-A857FEE0F1D6}"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4101870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95970F-2D38-477B-A10D-22AE32C011FB}" type="datetimeFigureOut">
              <a:rPr lang="en-US" smtClean="0"/>
              <a:t>8/27/2019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3615396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95970F-2D38-477B-A10D-22AE32C011FB}"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3427134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95970F-2D38-477B-A10D-22AE32C011FB}"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3917371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95970F-2D38-477B-A10D-22AE32C011FB}" type="datetimeFigureOut">
              <a:rPr lang="en-US" smtClean="0"/>
              <a:t>8/27/2019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428B8A-3316-4476-A01E-DA3EB26BD9C6}" type="slidenum">
              <a:rPr lang="en-US" smtClean="0"/>
              <a:t>‹#›</a:t>
            </a:fld>
            <a:endParaRPr lang="en-US"/>
          </a:p>
        </p:txBody>
      </p:sp>
    </p:spTree>
    <p:extLst>
      <p:ext uri="{BB962C8B-B14F-4D97-AF65-F5344CB8AC3E}">
        <p14:creationId xmlns:p14="http://schemas.microsoft.com/office/powerpoint/2010/main" val="34746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BA4C57-8809-40D5-883E-A857FEE0F1D6}"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214396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BA4C57-8809-40D5-883E-A857FEE0F1D6}" type="datetimeFigureOut">
              <a:rPr lang="en-US" smtClean="0"/>
              <a:t>8/27/2019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41263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BA4C57-8809-40D5-883E-A857FEE0F1D6}" type="datetimeFigureOut">
              <a:rPr lang="en-US" smtClean="0"/>
              <a:t>8/27/2019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1370501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BA4C57-8809-40D5-883E-A857FEE0F1D6}" type="datetimeFigureOut">
              <a:rPr lang="en-US" smtClean="0"/>
              <a:t>8/27/2019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829761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BA4C57-8809-40D5-883E-A857FEE0F1D6}" type="datetimeFigureOut">
              <a:rPr lang="en-US" smtClean="0"/>
              <a:t>8/27/2019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175564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BA4C57-8809-40D5-883E-A857FEE0F1D6}" type="datetimeFigureOut">
              <a:rPr lang="en-US" smtClean="0"/>
              <a:t>8/27/2019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407054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BA4C57-8809-40D5-883E-A857FEE0F1D6}" type="datetimeFigureOut">
              <a:rPr lang="en-US" smtClean="0"/>
              <a:t>8/27/2019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1E661-5641-412A-8D56-60B8C1FA3B0E}" type="slidenum">
              <a:rPr lang="en-US" smtClean="0"/>
              <a:t>‹#›</a:t>
            </a:fld>
            <a:endParaRPr lang="en-US"/>
          </a:p>
        </p:txBody>
      </p:sp>
    </p:spTree>
    <p:extLst>
      <p:ext uri="{BB962C8B-B14F-4D97-AF65-F5344CB8AC3E}">
        <p14:creationId xmlns:p14="http://schemas.microsoft.com/office/powerpoint/2010/main" val="343169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A4C57-8809-40D5-883E-A857FEE0F1D6}" type="datetimeFigureOut">
              <a:rPr lang="en-US" smtClean="0"/>
              <a:t>8/27/2019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1E661-5641-412A-8D56-60B8C1FA3B0E}" type="slidenum">
              <a:rPr lang="en-US" smtClean="0"/>
              <a:t>‹#›</a:t>
            </a:fld>
            <a:endParaRPr lang="en-US"/>
          </a:p>
        </p:txBody>
      </p:sp>
    </p:spTree>
    <p:extLst>
      <p:ext uri="{BB962C8B-B14F-4D97-AF65-F5344CB8AC3E}">
        <p14:creationId xmlns:p14="http://schemas.microsoft.com/office/powerpoint/2010/main" val="559654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5970F-2D38-477B-A10D-22AE32C011FB}" type="datetimeFigureOut">
              <a:rPr lang="en-US" smtClean="0"/>
              <a:t>8/27/2019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28B8A-3316-4476-A01E-DA3EB26BD9C6}" type="slidenum">
              <a:rPr lang="en-US" smtClean="0"/>
              <a:t>‹#›</a:t>
            </a:fld>
            <a:endParaRPr lang="en-US"/>
          </a:p>
        </p:txBody>
      </p:sp>
    </p:spTree>
    <p:extLst>
      <p:ext uri="{BB962C8B-B14F-4D97-AF65-F5344CB8AC3E}">
        <p14:creationId xmlns:p14="http://schemas.microsoft.com/office/powerpoint/2010/main" val="2315637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mapsengine.google.com/map/edit?mid=z__nWkMfrt7o.kObvkccf_B0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945074"/>
            <a:ext cx="6858000" cy="1790700"/>
          </a:xfrm>
        </p:spPr>
        <p:txBody>
          <a:bodyPr>
            <a:normAutofit fontScale="90000"/>
          </a:bodyPr>
          <a:lstStyle/>
          <a:p>
            <a:r>
              <a:rPr lang="en-US" dirty="0">
                <a:solidFill>
                  <a:schemeClr val="accent3">
                    <a:lumMod val="75000"/>
                  </a:schemeClr>
                </a:solidFill>
              </a:rPr>
              <a:t>Energizing Agriculture </a:t>
            </a:r>
            <a:br>
              <a:rPr lang="en-US" dirty="0"/>
            </a:br>
            <a:endParaRPr lang="en-US" dirty="0"/>
          </a:p>
        </p:txBody>
      </p:sp>
      <p:sp>
        <p:nvSpPr>
          <p:cNvPr id="3" name="Subtitle 2"/>
          <p:cNvSpPr>
            <a:spLocks noGrp="1"/>
          </p:cNvSpPr>
          <p:nvPr>
            <p:ph type="subTitle" idx="1"/>
          </p:nvPr>
        </p:nvSpPr>
        <p:spPr>
          <a:xfrm>
            <a:off x="2452816" y="4088083"/>
            <a:ext cx="6858000" cy="2005230"/>
          </a:xfrm>
        </p:spPr>
        <p:txBody>
          <a:bodyPr/>
          <a:lstStyle/>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4212" y="2288046"/>
            <a:ext cx="1579631" cy="210617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2" y="2288046"/>
            <a:ext cx="1579631" cy="2106175"/>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5370" y="2288046"/>
            <a:ext cx="1579631" cy="210617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789" y="2288080"/>
            <a:ext cx="1579632" cy="2106175"/>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238103" y="4923559"/>
            <a:ext cx="7550331" cy="523220"/>
          </a:xfrm>
          <a:prstGeom prst="rect">
            <a:avLst/>
          </a:prstGeom>
          <a:noFill/>
        </p:spPr>
        <p:txBody>
          <a:bodyPr wrap="square" rtlCol="0">
            <a:spAutoFit/>
          </a:bodyPr>
          <a:lstStyle/>
          <a:p>
            <a:pPr algn="ctr"/>
            <a:r>
              <a:rPr lang="en-US" sz="2800" dirty="0">
                <a:solidFill>
                  <a:schemeClr val="accent3">
                    <a:lumMod val="75000"/>
                  </a:schemeClr>
                </a:solidFill>
              </a:rPr>
              <a:t>The Case of Data and </a:t>
            </a:r>
            <a:r>
              <a:rPr lang="en-US" sz="2800" dirty="0" err="1">
                <a:solidFill>
                  <a:schemeClr val="accent3">
                    <a:lumMod val="75000"/>
                  </a:schemeClr>
                </a:solidFill>
              </a:rPr>
              <a:t>Biovalor</a:t>
            </a:r>
            <a:r>
              <a:rPr lang="en-US" sz="2800" dirty="0">
                <a:solidFill>
                  <a:schemeClr val="accent3">
                    <a:lumMod val="75000"/>
                  </a:schemeClr>
                </a:solidFill>
              </a:rPr>
              <a:t> in Uruguay</a:t>
            </a:r>
          </a:p>
        </p:txBody>
      </p:sp>
      <p:pic>
        <p:nvPicPr>
          <p:cNvPr id="9"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25000" y="5874018"/>
            <a:ext cx="2212736" cy="438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46054" y="5822398"/>
            <a:ext cx="6871854" cy="369332"/>
          </a:xfrm>
          <a:prstGeom prst="rect">
            <a:avLst/>
          </a:prstGeom>
          <a:noFill/>
        </p:spPr>
        <p:txBody>
          <a:bodyPr wrap="square" rtlCol="0">
            <a:spAutoFit/>
          </a:bodyPr>
          <a:lstStyle/>
          <a:p>
            <a:pPr algn="ctr"/>
            <a:r>
              <a:rPr lang="en-US" dirty="0">
                <a:solidFill>
                  <a:schemeClr val="accent3">
                    <a:lumMod val="75000"/>
                  </a:schemeClr>
                </a:solidFill>
              </a:rPr>
              <a:t>Katie Kennedy Freeman, Senior Agriculture Economist</a:t>
            </a:r>
          </a:p>
        </p:txBody>
      </p:sp>
    </p:spTree>
    <p:extLst>
      <p:ext uri="{BB962C8B-B14F-4D97-AF65-F5344CB8AC3E}">
        <p14:creationId xmlns:p14="http://schemas.microsoft.com/office/powerpoint/2010/main" val="1997541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FD31B-9A54-4731-BE5B-E92F9429301C}"/>
              </a:ext>
            </a:extLst>
          </p:cNvPr>
          <p:cNvSpPr>
            <a:spLocks noGrp="1"/>
          </p:cNvSpPr>
          <p:nvPr>
            <p:ph type="title"/>
          </p:nvPr>
        </p:nvSpPr>
        <p:spPr/>
        <p:txBody>
          <a:bodyPr/>
          <a:lstStyle/>
          <a:p>
            <a:r>
              <a:rPr lang="en-US" dirty="0"/>
              <a:t>Mapping and protection of soil and water</a:t>
            </a:r>
          </a:p>
        </p:txBody>
      </p:sp>
      <p:pic>
        <p:nvPicPr>
          <p:cNvPr id="7" name="Content Placeholder 6">
            <a:extLst>
              <a:ext uri="{FF2B5EF4-FFF2-40B4-BE49-F238E27FC236}">
                <a16:creationId xmlns:a16="http://schemas.microsoft.com/office/drawing/2014/main" id="{3636A465-DE9A-4CBD-BF61-EF4B398DEB6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81801" y="1825625"/>
            <a:ext cx="3362397" cy="4351338"/>
          </a:xfrm>
        </p:spPr>
      </p:pic>
      <p:pic>
        <p:nvPicPr>
          <p:cNvPr id="5" name="Content Placeholder 4">
            <a:extLst>
              <a:ext uri="{FF2B5EF4-FFF2-40B4-BE49-F238E27FC236}">
                <a16:creationId xmlns:a16="http://schemas.microsoft.com/office/drawing/2014/main" id="{36B384CA-94D6-4916-9480-0582641BE7F0}"/>
              </a:ext>
            </a:extLst>
          </p:cNvPr>
          <p:cNvPicPr>
            <a:picLocks noGrp="1"/>
          </p:cNvPicPr>
          <p:nvPr>
            <p:ph sz="half" idx="1"/>
          </p:nvPr>
        </p:nvPicPr>
        <p:blipFill>
          <a:blip r:embed="rId3"/>
          <a:stretch>
            <a:fillRect/>
          </a:stretch>
        </p:blipFill>
        <p:spPr>
          <a:xfrm>
            <a:off x="838200" y="1963783"/>
            <a:ext cx="5181600" cy="4075021"/>
          </a:xfrm>
          <a:prstGeom prst="rect">
            <a:avLst/>
          </a:prstGeom>
        </p:spPr>
      </p:pic>
    </p:spTree>
    <p:extLst>
      <p:ext uri="{BB962C8B-B14F-4D97-AF65-F5344CB8AC3E}">
        <p14:creationId xmlns:p14="http://schemas.microsoft.com/office/powerpoint/2010/main" val="151831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DD137-2C31-4EE2-9F71-DF529B54B7A0}"/>
              </a:ext>
            </a:extLst>
          </p:cNvPr>
          <p:cNvSpPr>
            <a:spLocks noGrp="1"/>
          </p:cNvSpPr>
          <p:nvPr>
            <p:ph type="title"/>
          </p:nvPr>
        </p:nvSpPr>
        <p:spPr>
          <a:xfrm>
            <a:off x="698628" y="1720307"/>
            <a:ext cx="2345093" cy="1325563"/>
          </a:xfrm>
        </p:spPr>
        <p:txBody>
          <a:bodyPr>
            <a:normAutofit fontScale="90000"/>
          </a:bodyPr>
          <a:lstStyle/>
          <a:p>
            <a:r>
              <a:rPr lang="en-US" dirty="0"/>
              <a:t>Uruguay’s </a:t>
            </a:r>
            <a:r>
              <a:rPr lang="en-US" i="1" dirty="0" err="1"/>
              <a:t>Biovalor</a:t>
            </a:r>
            <a:r>
              <a:rPr lang="en-US" dirty="0"/>
              <a:t> project</a:t>
            </a:r>
          </a:p>
        </p:txBody>
      </p:sp>
      <p:sp>
        <p:nvSpPr>
          <p:cNvPr id="4" name="Content Placeholder 3">
            <a:extLst>
              <a:ext uri="{FF2B5EF4-FFF2-40B4-BE49-F238E27FC236}">
                <a16:creationId xmlns:a16="http://schemas.microsoft.com/office/drawing/2014/main" id="{F0C772DE-CC99-4C83-B568-2AC1DD35CF00}"/>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24E3608C-3C8C-4916-9F07-8D89345A4FC9}"/>
              </a:ext>
            </a:extLst>
          </p:cNvPr>
          <p:cNvPicPr>
            <a:picLocks noChangeAspect="1"/>
          </p:cNvPicPr>
          <p:nvPr/>
        </p:nvPicPr>
        <p:blipFill>
          <a:blip r:embed="rId3"/>
          <a:stretch>
            <a:fillRect/>
          </a:stretch>
        </p:blipFill>
        <p:spPr>
          <a:xfrm>
            <a:off x="3742348" y="0"/>
            <a:ext cx="8449652" cy="5137693"/>
          </a:xfrm>
          <a:prstGeom prst="rect">
            <a:avLst/>
          </a:prstGeom>
        </p:spPr>
      </p:pic>
      <p:pic>
        <p:nvPicPr>
          <p:cNvPr id="6" name="Picture 5">
            <a:extLst>
              <a:ext uri="{FF2B5EF4-FFF2-40B4-BE49-F238E27FC236}">
                <a16:creationId xmlns:a16="http://schemas.microsoft.com/office/drawing/2014/main" id="{DCA285EB-EDD8-42AD-9F9E-FFFD6F326B85}"/>
              </a:ext>
            </a:extLst>
          </p:cNvPr>
          <p:cNvPicPr>
            <a:picLocks noChangeAspect="1"/>
          </p:cNvPicPr>
          <p:nvPr/>
        </p:nvPicPr>
        <p:blipFill>
          <a:blip r:embed="rId4"/>
          <a:stretch>
            <a:fillRect/>
          </a:stretch>
        </p:blipFill>
        <p:spPr>
          <a:xfrm>
            <a:off x="0" y="5137693"/>
            <a:ext cx="12191999" cy="1738672"/>
          </a:xfrm>
          <a:prstGeom prst="rect">
            <a:avLst/>
          </a:prstGeom>
        </p:spPr>
      </p:pic>
    </p:spTree>
    <p:extLst>
      <p:ext uri="{BB962C8B-B14F-4D97-AF65-F5344CB8AC3E}">
        <p14:creationId xmlns:p14="http://schemas.microsoft.com/office/powerpoint/2010/main" val="3222792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44E7-134A-445D-8C1E-E153C0AA39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CB09FA-992B-446B-A764-70514C0BEE3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86BCE3B-A969-4428-9C16-6086527C8287}"/>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5384EFB6-9A8A-47C5-94AF-B9DDB6871B3D}"/>
              </a:ext>
            </a:extLst>
          </p:cNvPr>
          <p:cNvPicPr>
            <a:picLocks noChangeAspect="1"/>
          </p:cNvPicPr>
          <p:nvPr/>
        </p:nvPicPr>
        <p:blipFill>
          <a:blip r:embed="rId3"/>
          <a:stretch>
            <a:fillRect/>
          </a:stretch>
        </p:blipFill>
        <p:spPr>
          <a:xfrm>
            <a:off x="0" y="-69980"/>
            <a:ext cx="12192000" cy="6997959"/>
          </a:xfrm>
          <a:prstGeom prst="rect">
            <a:avLst/>
          </a:prstGeom>
        </p:spPr>
      </p:pic>
      <p:sp>
        <p:nvSpPr>
          <p:cNvPr id="6" name="TextBox 5">
            <a:extLst>
              <a:ext uri="{FF2B5EF4-FFF2-40B4-BE49-F238E27FC236}">
                <a16:creationId xmlns:a16="http://schemas.microsoft.com/office/drawing/2014/main" id="{CAA28B68-B0F9-4415-9542-0BF9139C0C3C}"/>
              </a:ext>
            </a:extLst>
          </p:cNvPr>
          <p:cNvSpPr txBox="1"/>
          <p:nvPr/>
        </p:nvSpPr>
        <p:spPr>
          <a:xfrm>
            <a:off x="264160" y="-1"/>
            <a:ext cx="7508240" cy="369332"/>
          </a:xfrm>
          <a:prstGeom prst="rect">
            <a:avLst/>
          </a:prstGeom>
          <a:noFill/>
        </p:spPr>
        <p:txBody>
          <a:bodyPr wrap="square" rtlCol="0">
            <a:spAutoFit/>
          </a:bodyPr>
          <a:lstStyle/>
          <a:p>
            <a:r>
              <a:rPr lang="en-US" dirty="0">
                <a:solidFill>
                  <a:schemeClr val="bg1"/>
                </a:solidFill>
              </a:rPr>
              <a:t>Energy providing value to Agriculture </a:t>
            </a:r>
          </a:p>
        </p:txBody>
      </p:sp>
    </p:spTree>
    <p:extLst>
      <p:ext uri="{BB962C8B-B14F-4D97-AF65-F5344CB8AC3E}">
        <p14:creationId xmlns:p14="http://schemas.microsoft.com/office/powerpoint/2010/main" val="1925008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1CFC-CFC3-4706-858E-62DD8AA4726F}"/>
              </a:ext>
            </a:extLst>
          </p:cNvPr>
          <p:cNvSpPr>
            <a:spLocks noGrp="1"/>
          </p:cNvSpPr>
          <p:nvPr>
            <p:ph type="title"/>
          </p:nvPr>
        </p:nvSpPr>
        <p:spPr>
          <a:xfrm>
            <a:off x="940836" y="3052341"/>
            <a:ext cx="10515600" cy="1325563"/>
          </a:xfrm>
        </p:spPr>
        <p:txBody>
          <a:bodyPr>
            <a:normAutofit fontScale="90000"/>
          </a:bodyPr>
          <a:lstStyle/>
          <a:p>
            <a:r>
              <a:rPr lang="en-US" dirty="0"/>
              <a:t>Annex: </a:t>
            </a:r>
            <a:br>
              <a:rPr lang="en-US" dirty="0"/>
            </a:br>
            <a:r>
              <a:rPr lang="en-US" dirty="0"/>
              <a:t>Bonus Case Study: </a:t>
            </a:r>
            <a:br>
              <a:rPr lang="en-US" dirty="0"/>
            </a:br>
            <a:r>
              <a:rPr lang="en-US" dirty="0"/>
              <a:t>Energy for Agriculture in Mexico</a:t>
            </a:r>
          </a:p>
        </p:txBody>
      </p:sp>
    </p:spTree>
    <p:extLst>
      <p:ext uri="{BB962C8B-B14F-4D97-AF65-F5344CB8AC3E}">
        <p14:creationId xmlns:p14="http://schemas.microsoft.com/office/powerpoint/2010/main" val="2663485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A25048-57BF-41E9-B64F-459DD841196B}" type="slidenum">
              <a:rPr lang="en-US" smtClean="0">
                <a:solidFill>
                  <a:srgbClr val="04617B"/>
                </a:solidFill>
              </a:rPr>
              <a:pPr/>
              <a:t>14</a:t>
            </a:fld>
            <a:endParaRPr lang="en-US" dirty="0">
              <a:solidFill>
                <a:srgbClr val="04617B"/>
              </a:solidFill>
            </a:endParaRPr>
          </a:p>
        </p:txBody>
      </p:sp>
      <p:sp>
        <p:nvSpPr>
          <p:cNvPr id="3" name="Title 2"/>
          <p:cNvSpPr txBox="1">
            <a:spLocks/>
          </p:cNvSpPr>
          <p:nvPr/>
        </p:nvSpPr>
        <p:spPr>
          <a:xfrm>
            <a:off x="3429000" y="-163190"/>
            <a:ext cx="7696200" cy="12525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Low Carbon Growth for Uruguay   </a:t>
            </a:r>
          </a:p>
        </p:txBody>
      </p:sp>
      <p:pic>
        <p:nvPicPr>
          <p:cNvPr id="14" name="Picture 13"/>
          <p:cNvPicPr>
            <a:picLocks noChangeAspect="1"/>
          </p:cNvPicPr>
          <p:nvPr/>
        </p:nvPicPr>
        <p:blipFill>
          <a:blip r:embed="rId2"/>
          <a:stretch>
            <a:fillRect/>
          </a:stretch>
        </p:blipFill>
        <p:spPr>
          <a:xfrm>
            <a:off x="1731240" y="1193454"/>
            <a:ext cx="3395521" cy="2925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1" y="6014591"/>
            <a:ext cx="1127961" cy="285750"/>
          </a:xfrm>
          <a:prstGeom prst="rect">
            <a:avLst/>
          </a:prstGeom>
        </p:spPr>
      </p:pic>
      <p:sp>
        <p:nvSpPr>
          <p:cNvPr id="18" name="TextBox 17"/>
          <p:cNvSpPr txBox="1"/>
          <p:nvPr/>
        </p:nvSpPr>
        <p:spPr>
          <a:xfrm>
            <a:off x="1657928" y="5880468"/>
            <a:ext cx="1330037" cy="276999"/>
          </a:xfrm>
          <a:prstGeom prst="rect">
            <a:avLst/>
          </a:prstGeom>
          <a:noFill/>
        </p:spPr>
        <p:txBody>
          <a:bodyPr wrap="square" rtlCol="0">
            <a:spAutoFit/>
          </a:bodyPr>
          <a:lstStyle/>
          <a:p>
            <a:r>
              <a:rPr lang="en-US" sz="1200" b="1" u="sng" dirty="0">
                <a:solidFill>
                  <a:schemeClr val="accent2">
                    <a:lumMod val="50000"/>
                  </a:schemeClr>
                </a:solidFill>
              </a:rPr>
              <a:t>Funded by:  </a:t>
            </a:r>
          </a:p>
        </p:txBody>
      </p:sp>
      <p:sp>
        <p:nvSpPr>
          <p:cNvPr id="19" name="TextBox 18"/>
          <p:cNvSpPr txBox="1"/>
          <p:nvPr/>
        </p:nvSpPr>
        <p:spPr>
          <a:xfrm>
            <a:off x="6172201" y="1661094"/>
            <a:ext cx="3602985" cy="992579"/>
          </a:xfrm>
          <a:prstGeom prst="rect">
            <a:avLst/>
          </a:prstGeom>
          <a:noFill/>
        </p:spPr>
        <p:txBody>
          <a:bodyPr wrap="square" rtlCol="0">
            <a:spAutoFit/>
          </a:bodyPr>
          <a:lstStyle/>
          <a:p>
            <a:r>
              <a:rPr lang="en-US" sz="1200" b="1" dirty="0">
                <a:solidFill>
                  <a:schemeClr val="accent1">
                    <a:lumMod val="75000"/>
                  </a:schemeClr>
                </a:solidFill>
              </a:rPr>
              <a:t>The objective: To identify actions to reduce GHG emissions, estimating potential costs and volume of reductions. The focus will be on the agricultural and livestock sectors. </a:t>
            </a:r>
          </a:p>
          <a:p>
            <a:endParaRPr lang="en-US" sz="1050" b="1" dirty="0">
              <a:solidFill>
                <a:schemeClr val="accent1">
                  <a:lumMod val="75000"/>
                </a:schemeClr>
              </a:solidFill>
            </a:endParaRPr>
          </a:p>
        </p:txBody>
      </p:sp>
      <p:sp>
        <p:nvSpPr>
          <p:cNvPr id="20" name="TextBox 19"/>
          <p:cNvSpPr txBox="1"/>
          <p:nvPr/>
        </p:nvSpPr>
        <p:spPr>
          <a:xfrm>
            <a:off x="1657928" y="4267201"/>
            <a:ext cx="3599873" cy="1384995"/>
          </a:xfrm>
          <a:prstGeom prst="rect">
            <a:avLst/>
          </a:prstGeom>
          <a:noFill/>
        </p:spPr>
        <p:txBody>
          <a:bodyPr wrap="square" rtlCol="0">
            <a:spAutoFit/>
          </a:bodyPr>
          <a:lstStyle/>
          <a:p>
            <a:r>
              <a:rPr lang="en-US" sz="1400" b="1" dirty="0">
                <a:solidFill>
                  <a:schemeClr val="accent1">
                    <a:lumMod val="75000"/>
                  </a:schemeClr>
                </a:solidFill>
              </a:rPr>
              <a:t>-Energy, Agriculture, Transport, Waste combined to depict national GHG emissions.</a:t>
            </a:r>
          </a:p>
          <a:p>
            <a:r>
              <a:rPr lang="en-US" sz="1400" b="1" dirty="0">
                <a:solidFill>
                  <a:schemeClr val="accent1">
                    <a:lumMod val="75000"/>
                  </a:schemeClr>
                </a:solidFill>
              </a:rPr>
              <a:t>- Examination of mitigation measures across sectors</a:t>
            </a:r>
          </a:p>
          <a:p>
            <a:r>
              <a:rPr lang="en-US" sz="1400" b="1" dirty="0">
                <a:solidFill>
                  <a:schemeClr val="accent1">
                    <a:lumMod val="75000"/>
                  </a:schemeClr>
                </a:solidFill>
              </a:rPr>
              <a:t>- Development of Marginal Abatement Cost Curves </a:t>
            </a:r>
          </a:p>
        </p:txBody>
      </p:sp>
      <p:pic>
        <p:nvPicPr>
          <p:cNvPr id="21" name="Picture 20"/>
          <p:cNvPicPr>
            <a:picLocks noChangeAspect="1"/>
          </p:cNvPicPr>
          <p:nvPr/>
        </p:nvPicPr>
        <p:blipFill>
          <a:blip r:embed="rId4"/>
          <a:stretch>
            <a:fillRect/>
          </a:stretch>
        </p:blipFill>
        <p:spPr>
          <a:xfrm>
            <a:off x="5769524" y="2667000"/>
            <a:ext cx="4686698" cy="3788310"/>
          </a:xfrm>
          <a:prstGeom prst="rect">
            <a:avLst/>
          </a:prstGeom>
        </p:spPr>
      </p:pic>
      <p:sp>
        <p:nvSpPr>
          <p:cNvPr id="5" name="TextBox 4">
            <a:extLst>
              <a:ext uri="{FF2B5EF4-FFF2-40B4-BE49-F238E27FC236}">
                <a16:creationId xmlns:a16="http://schemas.microsoft.com/office/drawing/2014/main" id="{31C7F38B-21A8-491B-950B-B900A39DE572}"/>
              </a:ext>
            </a:extLst>
          </p:cNvPr>
          <p:cNvSpPr txBox="1"/>
          <p:nvPr/>
        </p:nvSpPr>
        <p:spPr>
          <a:xfrm>
            <a:off x="1590870" y="272889"/>
            <a:ext cx="9162661" cy="400110"/>
          </a:xfrm>
          <a:prstGeom prst="rect">
            <a:avLst/>
          </a:prstGeom>
          <a:noFill/>
        </p:spPr>
        <p:txBody>
          <a:bodyPr wrap="square" rtlCol="0">
            <a:spAutoFit/>
          </a:bodyPr>
          <a:lstStyle/>
          <a:p>
            <a:r>
              <a:rPr lang="en-US" sz="2000" b="1" dirty="0">
                <a:solidFill>
                  <a:schemeClr val="accent1">
                    <a:lumMod val="75000"/>
                  </a:schemeClr>
                </a:solidFill>
              </a:rPr>
              <a:t>World Bank supported Low Carbon Growth study</a:t>
            </a:r>
          </a:p>
        </p:txBody>
      </p:sp>
    </p:spTree>
    <p:extLst>
      <p:ext uri="{BB962C8B-B14F-4D97-AF65-F5344CB8AC3E}">
        <p14:creationId xmlns:p14="http://schemas.microsoft.com/office/powerpoint/2010/main" val="1414675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A25048-57BF-41E9-B64F-459DD841196B}" type="slidenum">
              <a:rPr lang="en-US" smtClean="0">
                <a:solidFill>
                  <a:srgbClr val="04617B"/>
                </a:solidFill>
              </a:rPr>
              <a:pPr/>
              <a:t>15</a:t>
            </a:fld>
            <a:endParaRPr lang="en-US" dirty="0">
              <a:solidFill>
                <a:srgbClr val="04617B"/>
              </a:solidFill>
            </a:endParaRPr>
          </a:p>
        </p:txBody>
      </p:sp>
      <p:sp>
        <p:nvSpPr>
          <p:cNvPr id="3" name="TextBox 2"/>
          <p:cNvSpPr txBox="1"/>
          <p:nvPr/>
        </p:nvSpPr>
        <p:spPr>
          <a:xfrm>
            <a:off x="1965342" y="959752"/>
            <a:ext cx="3124200" cy="1477328"/>
          </a:xfrm>
          <a:prstGeom prst="rect">
            <a:avLst/>
          </a:prstGeom>
          <a:noFill/>
        </p:spPr>
        <p:txBody>
          <a:bodyPr wrap="square" rtlCol="0">
            <a:spAutoFit/>
          </a:bodyPr>
          <a:lstStyle/>
          <a:p>
            <a:r>
              <a:rPr lang="en-US" b="1" dirty="0"/>
              <a:t>Project development</a:t>
            </a:r>
          </a:p>
          <a:p>
            <a:r>
              <a:rPr lang="en-US" b="1" dirty="0"/>
              <a:t>objective </a:t>
            </a:r>
            <a:r>
              <a:rPr lang="en-US" dirty="0"/>
              <a:t>is to promote the</a:t>
            </a:r>
          </a:p>
          <a:p>
            <a:r>
              <a:rPr lang="en-US" dirty="0"/>
              <a:t>adoption of environmentally</a:t>
            </a:r>
          </a:p>
          <a:p>
            <a:r>
              <a:rPr lang="en-US" dirty="0"/>
              <a:t>sustainable technologies in</a:t>
            </a:r>
          </a:p>
          <a:p>
            <a:r>
              <a:rPr lang="en-US" dirty="0"/>
              <a:t>agri-businesses.</a:t>
            </a:r>
          </a:p>
        </p:txBody>
      </p:sp>
      <p:sp>
        <p:nvSpPr>
          <p:cNvPr id="4" name="Rectangle 3"/>
          <p:cNvSpPr/>
          <p:nvPr/>
        </p:nvSpPr>
        <p:spPr>
          <a:xfrm>
            <a:off x="1953797" y="2512889"/>
            <a:ext cx="4572000" cy="2308324"/>
          </a:xfrm>
          <a:prstGeom prst="rect">
            <a:avLst/>
          </a:prstGeom>
        </p:spPr>
        <p:txBody>
          <a:bodyPr>
            <a:spAutoFit/>
          </a:bodyPr>
          <a:lstStyle/>
          <a:p>
            <a:r>
              <a:rPr lang="en-US" dirty="0"/>
              <a:t>The</a:t>
            </a:r>
            <a:r>
              <a:rPr lang="en-US" b="1" dirty="0"/>
              <a:t> global environment</a:t>
            </a:r>
          </a:p>
          <a:p>
            <a:r>
              <a:rPr lang="en-US" b="1" dirty="0"/>
              <a:t>objective </a:t>
            </a:r>
            <a:r>
              <a:rPr lang="en-US" dirty="0"/>
              <a:t>of the project is to</a:t>
            </a:r>
          </a:p>
          <a:p>
            <a:r>
              <a:rPr lang="en-US" dirty="0"/>
              <a:t>promote the adoption of GHG</a:t>
            </a:r>
          </a:p>
          <a:p>
            <a:r>
              <a:rPr lang="en-US" dirty="0"/>
              <a:t>(CO2) emission-reduction</a:t>
            </a:r>
          </a:p>
          <a:p>
            <a:r>
              <a:rPr lang="en-US" dirty="0"/>
              <a:t>technologies by agribusinesses,</a:t>
            </a:r>
          </a:p>
          <a:p>
            <a:r>
              <a:rPr lang="en-US" dirty="0"/>
              <a:t>thus contributing to</a:t>
            </a:r>
          </a:p>
          <a:p>
            <a:r>
              <a:rPr lang="en-US" dirty="0"/>
              <a:t>the goals of the National</a:t>
            </a:r>
          </a:p>
          <a:p>
            <a:r>
              <a:rPr lang="en-US" dirty="0"/>
              <a:t>Strategy on Climate Change.</a:t>
            </a:r>
          </a:p>
        </p:txBody>
      </p:sp>
      <p:sp>
        <p:nvSpPr>
          <p:cNvPr id="5" name="TextBox 4"/>
          <p:cNvSpPr txBox="1"/>
          <p:nvPr/>
        </p:nvSpPr>
        <p:spPr>
          <a:xfrm>
            <a:off x="4779818" y="186254"/>
            <a:ext cx="6019800" cy="400110"/>
          </a:xfrm>
          <a:prstGeom prst="rect">
            <a:avLst/>
          </a:prstGeom>
          <a:noFill/>
        </p:spPr>
        <p:txBody>
          <a:bodyPr wrap="square" rtlCol="0">
            <a:spAutoFit/>
          </a:bodyPr>
          <a:lstStyle/>
          <a:p>
            <a:r>
              <a:rPr lang="en-US" sz="2000" dirty="0">
                <a:solidFill>
                  <a:srgbClr val="FFFFFF"/>
                </a:solidFill>
                <a:latin typeface="+mj-lt"/>
                <a:ea typeface="+mj-ea"/>
                <a:cs typeface="+mj-cs"/>
              </a:rPr>
              <a:t>Mexico Sustainable Rural Development Project (FIRCO)</a:t>
            </a:r>
          </a:p>
        </p:txBody>
      </p:sp>
      <p:pic>
        <p:nvPicPr>
          <p:cNvPr id="8" name="Picture 7"/>
          <p:cNvPicPr>
            <a:picLocks noChangeAspect="1"/>
          </p:cNvPicPr>
          <p:nvPr/>
        </p:nvPicPr>
        <p:blipFill>
          <a:blip r:embed="rId3"/>
          <a:stretch>
            <a:fillRect/>
          </a:stretch>
        </p:blipFill>
        <p:spPr>
          <a:xfrm>
            <a:off x="5227782" y="3145079"/>
            <a:ext cx="2357031" cy="1489026"/>
          </a:xfrm>
          <a:prstGeom prst="rect">
            <a:avLst/>
          </a:prstGeom>
          <a:ln w="3175">
            <a:noFill/>
          </a:ln>
        </p:spPr>
      </p:pic>
      <p:sp>
        <p:nvSpPr>
          <p:cNvPr id="13" name="Rectangle 12"/>
          <p:cNvSpPr/>
          <p:nvPr/>
        </p:nvSpPr>
        <p:spPr>
          <a:xfrm>
            <a:off x="1754580" y="5008322"/>
            <a:ext cx="4572000" cy="830997"/>
          </a:xfrm>
          <a:prstGeom prst="rect">
            <a:avLst/>
          </a:prstGeom>
        </p:spPr>
        <p:txBody>
          <a:bodyPr>
            <a:spAutoFit/>
          </a:bodyPr>
          <a:lstStyle/>
          <a:p>
            <a:pPr>
              <a:spcBef>
                <a:spcPct val="50000"/>
              </a:spcBef>
              <a:defRPr/>
            </a:pPr>
            <a:r>
              <a:rPr lang="es-MX" sz="1200" b="1" dirty="0"/>
              <a:t>WB Loan 7652-MX:  US $50.0 M (2009-2014) </a:t>
            </a:r>
          </a:p>
          <a:p>
            <a:pPr>
              <a:spcBef>
                <a:spcPct val="50000"/>
              </a:spcBef>
              <a:defRPr/>
            </a:pPr>
            <a:r>
              <a:rPr lang="es-MX" sz="1200" b="1" dirty="0"/>
              <a:t>GEF </a:t>
            </a:r>
            <a:r>
              <a:rPr lang="es-MX" sz="1200" b="1" dirty="0" err="1"/>
              <a:t>Grant</a:t>
            </a:r>
            <a:r>
              <a:rPr lang="es-MX" sz="1200" b="1" dirty="0"/>
              <a:t> TF-93134: US $10.5 M (2009-2016)</a:t>
            </a:r>
          </a:p>
          <a:p>
            <a:pPr>
              <a:spcBef>
                <a:spcPct val="50000"/>
              </a:spcBef>
              <a:defRPr/>
            </a:pPr>
            <a:r>
              <a:rPr lang="es-MX" sz="1200" b="1" dirty="0"/>
              <a:t>WB Loan 8216–MX: US $50.0 M (2014-2016)</a:t>
            </a:r>
          </a:p>
        </p:txBody>
      </p:sp>
      <p:pic>
        <p:nvPicPr>
          <p:cNvPr id="14" name="23 Imagen" descr="SFTV.jpg"/>
          <p:cNvPicPr>
            <a:picLocks noChangeAspect="1"/>
          </p:cNvPicPr>
          <p:nvPr/>
        </p:nvPicPr>
        <p:blipFill>
          <a:blip r:embed="rId4" cstate="print"/>
          <a:stretch>
            <a:fillRect/>
          </a:stretch>
        </p:blipFill>
        <p:spPr>
          <a:xfrm>
            <a:off x="5246255" y="4940640"/>
            <a:ext cx="2320086" cy="171550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5" name="Picture 2"/>
          <p:cNvPicPr>
            <a:picLocks noChangeAspect="1" noChangeArrowheads="1"/>
          </p:cNvPicPr>
          <p:nvPr/>
        </p:nvPicPr>
        <p:blipFill>
          <a:blip r:embed="rId5"/>
          <a:srcRect/>
          <a:stretch>
            <a:fillRect/>
          </a:stretch>
        </p:blipFill>
        <p:spPr bwMode="auto">
          <a:xfrm>
            <a:off x="5209309" y="1454008"/>
            <a:ext cx="2357031" cy="1571644"/>
          </a:xfrm>
          <a:prstGeom prst="rect">
            <a:avLst/>
          </a:prstGeom>
          <a:ln w="3175" cap="sq">
            <a:solidFill>
              <a:srgbClr val="000000"/>
            </a:solidFill>
            <a:prstDash val="solid"/>
            <a:miter lim="800000"/>
          </a:ln>
          <a:effectLst>
            <a:outerShdw blurRad="50800" dist="38100" dir="2700000" algn="tl" rotWithShape="0">
              <a:prstClr val="black">
                <a:alpha val="40000"/>
              </a:prstClr>
            </a:outerShdw>
          </a:effectLst>
        </p:spPr>
      </p:pic>
      <p:graphicFrame>
        <p:nvGraphicFramePr>
          <p:cNvPr id="16" name="Table 15"/>
          <p:cNvGraphicFramePr>
            <a:graphicFrameLocks noGrp="1"/>
          </p:cNvGraphicFramePr>
          <p:nvPr>
            <p:extLst/>
          </p:nvPr>
        </p:nvGraphicFramePr>
        <p:xfrm>
          <a:off x="7908420" y="1652234"/>
          <a:ext cx="2374646" cy="2076731"/>
        </p:xfrm>
        <a:graphic>
          <a:graphicData uri="http://schemas.openxmlformats.org/drawingml/2006/table">
            <a:tbl>
              <a:tblPr firstRow="1" bandRow="1">
                <a:tableStyleId>{5C22544A-7EE6-4342-B048-85BDC9FD1C3A}</a:tableStyleId>
              </a:tblPr>
              <a:tblGrid>
                <a:gridCol w="1583097">
                  <a:extLst>
                    <a:ext uri="{9D8B030D-6E8A-4147-A177-3AD203B41FA5}">
                      <a16:colId xmlns:a16="http://schemas.microsoft.com/office/drawing/2014/main" val="20000"/>
                    </a:ext>
                  </a:extLst>
                </a:gridCol>
                <a:gridCol w="791549">
                  <a:extLst>
                    <a:ext uri="{9D8B030D-6E8A-4147-A177-3AD203B41FA5}">
                      <a16:colId xmlns:a16="http://schemas.microsoft.com/office/drawing/2014/main" val="20001"/>
                    </a:ext>
                  </a:extLst>
                </a:gridCol>
              </a:tblGrid>
              <a:tr h="317388">
                <a:tc>
                  <a:txBody>
                    <a:bodyPr/>
                    <a:lstStyle/>
                    <a:p>
                      <a:r>
                        <a:rPr lang="en-US" sz="1100" dirty="0"/>
                        <a:t>Technologies</a:t>
                      </a:r>
                    </a:p>
                  </a:txBody>
                  <a:tcPr/>
                </a:tc>
                <a:tc>
                  <a:txBody>
                    <a:bodyPr/>
                    <a:lstStyle/>
                    <a:p>
                      <a:r>
                        <a:rPr lang="en-US" sz="1100" dirty="0"/>
                        <a:t>Installed </a:t>
                      </a:r>
                    </a:p>
                  </a:txBody>
                  <a:tcPr/>
                </a:tc>
                <a:extLst>
                  <a:ext uri="{0D108BD9-81ED-4DB2-BD59-A6C34878D82A}">
                    <a16:rowId xmlns:a16="http://schemas.microsoft.com/office/drawing/2014/main" val="10000"/>
                  </a:ext>
                </a:extLst>
              </a:tr>
              <a:tr h="235415">
                <a:tc>
                  <a:txBody>
                    <a:bodyPr/>
                    <a:lstStyle/>
                    <a:p>
                      <a:r>
                        <a:rPr lang="en-US" sz="1100" dirty="0" err="1"/>
                        <a:t>Biodigestors</a:t>
                      </a:r>
                      <a:endParaRPr lang="en-US" sz="1100" dirty="0"/>
                    </a:p>
                  </a:txBody>
                  <a:tcPr/>
                </a:tc>
                <a:tc>
                  <a:txBody>
                    <a:bodyPr/>
                    <a:lstStyle/>
                    <a:p>
                      <a:r>
                        <a:rPr lang="en-US" sz="1100" dirty="0"/>
                        <a:t>342</a:t>
                      </a:r>
                    </a:p>
                  </a:txBody>
                  <a:tcPr/>
                </a:tc>
                <a:extLst>
                  <a:ext uri="{0D108BD9-81ED-4DB2-BD59-A6C34878D82A}">
                    <a16:rowId xmlns:a16="http://schemas.microsoft.com/office/drawing/2014/main" val="10001"/>
                  </a:ext>
                </a:extLst>
              </a:tr>
              <a:tr h="387743">
                <a:tc>
                  <a:txBody>
                    <a:bodyPr/>
                    <a:lstStyle/>
                    <a:p>
                      <a:r>
                        <a:rPr lang="en-US" sz="1100" dirty="0" err="1"/>
                        <a:t>Motogenerators</a:t>
                      </a:r>
                      <a:r>
                        <a:rPr lang="en-US" sz="1100" baseline="0" dirty="0"/>
                        <a:t> - turbines</a:t>
                      </a:r>
                      <a:endParaRPr lang="en-US" sz="1100" dirty="0"/>
                    </a:p>
                  </a:txBody>
                  <a:tcPr/>
                </a:tc>
                <a:tc>
                  <a:txBody>
                    <a:bodyPr/>
                    <a:lstStyle/>
                    <a:p>
                      <a:r>
                        <a:rPr lang="en-US" sz="1100" dirty="0"/>
                        <a:t>183</a:t>
                      </a:r>
                    </a:p>
                  </a:txBody>
                  <a:tcPr/>
                </a:tc>
                <a:extLst>
                  <a:ext uri="{0D108BD9-81ED-4DB2-BD59-A6C34878D82A}">
                    <a16:rowId xmlns:a16="http://schemas.microsoft.com/office/drawing/2014/main" val="10002"/>
                  </a:ext>
                </a:extLst>
              </a:tr>
              <a:tr h="387743">
                <a:tc>
                  <a:txBody>
                    <a:bodyPr/>
                    <a:lstStyle/>
                    <a:p>
                      <a:r>
                        <a:rPr lang="en-US" sz="1100" dirty="0"/>
                        <a:t>PV connected to the grid</a:t>
                      </a:r>
                    </a:p>
                  </a:txBody>
                  <a:tcPr/>
                </a:tc>
                <a:tc>
                  <a:txBody>
                    <a:bodyPr/>
                    <a:lstStyle/>
                    <a:p>
                      <a:r>
                        <a:rPr lang="en-US" sz="1100" dirty="0"/>
                        <a:t>323</a:t>
                      </a:r>
                    </a:p>
                  </a:txBody>
                  <a:tcPr/>
                </a:tc>
                <a:extLst>
                  <a:ext uri="{0D108BD9-81ED-4DB2-BD59-A6C34878D82A}">
                    <a16:rowId xmlns:a16="http://schemas.microsoft.com/office/drawing/2014/main" val="10003"/>
                  </a:ext>
                </a:extLst>
              </a:tr>
              <a:tr h="235415">
                <a:tc>
                  <a:txBody>
                    <a:bodyPr/>
                    <a:lstStyle/>
                    <a:p>
                      <a:r>
                        <a:rPr lang="en-US" sz="1100" dirty="0"/>
                        <a:t>Solar thermal</a:t>
                      </a:r>
                    </a:p>
                  </a:txBody>
                  <a:tcPr/>
                </a:tc>
                <a:tc>
                  <a:txBody>
                    <a:bodyPr/>
                    <a:lstStyle/>
                    <a:p>
                      <a:r>
                        <a:rPr lang="en-US" sz="1100" dirty="0"/>
                        <a:t>146</a:t>
                      </a:r>
                    </a:p>
                  </a:txBody>
                  <a:tcPr/>
                </a:tc>
                <a:extLst>
                  <a:ext uri="{0D108BD9-81ED-4DB2-BD59-A6C34878D82A}">
                    <a16:rowId xmlns:a16="http://schemas.microsoft.com/office/drawing/2014/main" val="10004"/>
                  </a:ext>
                </a:extLst>
              </a:tr>
              <a:tr h="387743">
                <a:tc>
                  <a:txBody>
                    <a:bodyPr/>
                    <a:lstStyle/>
                    <a:p>
                      <a:r>
                        <a:rPr lang="en-US" sz="1100" dirty="0"/>
                        <a:t>Energy efficiency technology </a:t>
                      </a:r>
                    </a:p>
                  </a:txBody>
                  <a:tcPr/>
                </a:tc>
                <a:tc>
                  <a:txBody>
                    <a:bodyPr/>
                    <a:lstStyle/>
                    <a:p>
                      <a:r>
                        <a:rPr lang="en-US" sz="1100" dirty="0"/>
                        <a:t>302</a:t>
                      </a:r>
                    </a:p>
                  </a:txBody>
                  <a:tcPr/>
                </a:tc>
                <a:extLst>
                  <a:ext uri="{0D108BD9-81ED-4DB2-BD59-A6C34878D82A}">
                    <a16:rowId xmlns:a16="http://schemas.microsoft.com/office/drawing/2014/main" val="10005"/>
                  </a:ext>
                </a:extLst>
              </a:tr>
            </a:tbl>
          </a:graphicData>
        </a:graphic>
      </p:graphicFrame>
      <p:sp>
        <p:nvSpPr>
          <p:cNvPr id="17" name="Rectangle 16"/>
          <p:cNvSpPr/>
          <p:nvPr/>
        </p:nvSpPr>
        <p:spPr>
          <a:xfrm>
            <a:off x="7573308" y="3818774"/>
            <a:ext cx="2994731" cy="261610"/>
          </a:xfrm>
          <a:prstGeom prst="rect">
            <a:avLst/>
          </a:prstGeom>
        </p:spPr>
        <p:txBody>
          <a:bodyPr wrap="none">
            <a:spAutoFit/>
          </a:bodyPr>
          <a:lstStyle/>
          <a:p>
            <a:r>
              <a:rPr lang="en-US" sz="1100" b="1" u="sng" dirty="0">
                <a:latin typeface="ArialMT"/>
              </a:rPr>
              <a:t>Tons of CO2 equivalent avoided: </a:t>
            </a:r>
            <a:r>
              <a:rPr lang="en-US" sz="1100" b="1" u="sng" dirty="0"/>
              <a:t>3,805,940</a:t>
            </a:r>
          </a:p>
        </p:txBody>
      </p:sp>
      <p:sp>
        <p:nvSpPr>
          <p:cNvPr id="18" name="TextBox 17"/>
          <p:cNvSpPr txBox="1"/>
          <p:nvPr/>
        </p:nvSpPr>
        <p:spPr>
          <a:xfrm>
            <a:off x="7696200" y="4369476"/>
            <a:ext cx="2895600" cy="2031325"/>
          </a:xfrm>
          <a:prstGeom prst="rect">
            <a:avLst/>
          </a:prstGeom>
          <a:noFill/>
        </p:spPr>
        <p:txBody>
          <a:bodyPr wrap="square" rtlCol="0">
            <a:spAutoFit/>
          </a:bodyPr>
          <a:lstStyle/>
          <a:p>
            <a:r>
              <a:rPr lang="en-US" dirty="0"/>
              <a:t>Current installations for medium and large scale farms.</a:t>
            </a:r>
          </a:p>
          <a:p>
            <a:endParaRPr lang="en-US" dirty="0"/>
          </a:p>
          <a:p>
            <a:r>
              <a:rPr lang="en-US" dirty="0"/>
              <a:t>Next challenge: To bring technologies to smaller farmers</a:t>
            </a:r>
          </a:p>
        </p:txBody>
      </p:sp>
      <p:sp>
        <p:nvSpPr>
          <p:cNvPr id="6" name="Rectangle 5"/>
          <p:cNvSpPr/>
          <p:nvPr/>
        </p:nvSpPr>
        <p:spPr>
          <a:xfrm>
            <a:off x="3527442" y="319640"/>
            <a:ext cx="5425973" cy="369332"/>
          </a:xfrm>
          <a:prstGeom prst="rect">
            <a:avLst/>
          </a:prstGeom>
        </p:spPr>
        <p:txBody>
          <a:bodyPr wrap="none">
            <a:spAutoFit/>
          </a:bodyPr>
          <a:lstStyle/>
          <a:p>
            <a:r>
              <a:rPr lang="en-US" b="1" dirty="0"/>
              <a:t>Mexico Sustainable Rural Development Project (FIRCO)</a:t>
            </a:r>
          </a:p>
        </p:txBody>
      </p:sp>
    </p:spTree>
    <p:extLst>
      <p:ext uri="{BB962C8B-B14F-4D97-AF65-F5344CB8AC3E}">
        <p14:creationId xmlns:p14="http://schemas.microsoft.com/office/powerpoint/2010/main" val="845062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D47F764-3548-4A96-9200-D95DBFAB4E3B}" type="slidenum">
              <a:rPr lang="es-MX"/>
              <a:pPr/>
              <a:t>16</a:t>
            </a:fld>
            <a:endParaRPr lang="es-MX" dirty="0"/>
          </a:p>
        </p:txBody>
      </p:sp>
      <p:grpSp>
        <p:nvGrpSpPr>
          <p:cNvPr id="47" name="46 Grupo"/>
          <p:cNvGrpSpPr/>
          <p:nvPr/>
        </p:nvGrpSpPr>
        <p:grpSpPr>
          <a:xfrm>
            <a:off x="1524000" y="764704"/>
            <a:ext cx="9144000" cy="6093296"/>
            <a:chOff x="0" y="764704"/>
            <a:chExt cx="9144000" cy="6093296"/>
          </a:xfrm>
        </p:grpSpPr>
        <p:pic>
          <p:nvPicPr>
            <p:cNvPr id="48" name="Picture 2" descr="C:\Users\DELL\Desktop\Distribution Map.jpg"/>
            <p:cNvPicPr>
              <a:picLocks noChangeAspect="1" noChangeArrowheads="1"/>
            </p:cNvPicPr>
            <p:nvPr/>
          </p:nvPicPr>
          <p:blipFill>
            <a:blip r:embed="rId3" cstate="print"/>
            <a:srcRect/>
            <a:stretch>
              <a:fillRect/>
            </a:stretch>
          </p:blipFill>
          <p:spPr bwMode="auto">
            <a:xfrm>
              <a:off x="0" y="764704"/>
              <a:ext cx="9144000" cy="6093296"/>
            </a:xfrm>
            <a:prstGeom prst="rect">
              <a:avLst/>
            </a:prstGeom>
            <a:noFill/>
          </p:spPr>
        </p:pic>
        <p:sp>
          <p:nvSpPr>
            <p:cNvPr id="49" name="48 Rectángulo redondeado"/>
            <p:cNvSpPr/>
            <p:nvPr/>
          </p:nvSpPr>
          <p:spPr>
            <a:xfrm>
              <a:off x="4895259" y="1700808"/>
              <a:ext cx="1096108" cy="525242"/>
            </a:xfrm>
            <a:prstGeom prst="roundRect">
              <a:avLst/>
            </a:prstGeom>
            <a:solidFill>
              <a:schemeClr val="bg2">
                <a:lumMod val="90000"/>
                <a:alpha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49 CuadroTexto"/>
            <p:cNvSpPr txBox="1"/>
            <p:nvPr/>
          </p:nvSpPr>
          <p:spPr>
            <a:xfrm>
              <a:off x="4932040" y="1700808"/>
              <a:ext cx="1011560" cy="492443"/>
            </a:xfrm>
            <a:prstGeom prst="rect">
              <a:avLst/>
            </a:prstGeom>
            <a:noFill/>
          </p:spPr>
          <p:txBody>
            <a:bodyPr wrap="square" rtlCol="0">
              <a:spAutoFit/>
            </a:bodyPr>
            <a:lstStyle/>
            <a:p>
              <a:pPr algn="ctr"/>
              <a:r>
                <a:rPr lang="es-MX" sz="1300" dirty="0">
                  <a:latin typeface="Arial Black" pitchFamily="34" charset="0"/>
                </a:rPr>
                <a:t>North Region</a:t>
              </a:r>
            </a:p>
          </p:txBody>
        </p:sp>
        <p:sp>
          <p:nvSpPr>
            <p:cNvPr id="51" name="50 Rectángulo redondeado"/>
            <p:cNvSpPr/>
            <p:nvPr/>
          </p:nvSpPr>
          <p:spPr>
            <a:xfrm>
              <a:off x="379548" y="2564904"/>
              <a:ext cx="1096108" cy="525242"/>
            </a:xfrm>
            <a:prstGeom prst="roundRect">
              <a:avLst/>
            </a:prstGeom>
            <a:solidFill>
              <a:schemeClr val="accent3">
                <a:lumMod val="75000"/>
                <a:alpha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51 CuadroTexto"/>
            <p:cNvSpPr txBox="1"/>
            <p:nvPr/>
          </p:nvSpPr>
          <p:spPr>
            <a:xfrm>
              <a:off x="323528" y="2576517"/>
              <a:ext cx="1152128" cy="492443"/>
            </a:xfrm>
            <a:prstGeom prst="rect">
              <a:avLst/>
            </a:prstGeom>
            <a:noFill/>
          </p:spPr>
          <p:txBody>
            <a:bodyPr wrap="square" rtlCol="0">
              <a:spAutoFit/>
            </a:bodyPr>
            <a:lstStyle/>
            <a:p>
              <a:pPr algn="ctr"/>
              <a:r>
                <a:rPr lang="es-MX" sz="1300" dirty="0">
                  <a:latin typeface="Arial Black" pitchFamily="34" charset="0"/>
                </a:rPr>
                <a:t>Northwest Region</a:t>
              </a:r>
            </a:p>
          </p:txBody>
        </p:sp>
        <p:sp>
          <p:nvSpPr>
            <p:cNvPr id="53" name="52 Rectángulo redondeado"/>
            <p:cNvSpPr/>
            <p:nvPr/>
          </p:nvSpPr>
          <p:spPr>
            <a:xfrm>
              <a:off x="2539788" y="4487934"/>
              <a:ext cx="1096108" cy="525242"/>
            </a:xfrm>
            <a:prstGeom prst="roundRect">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4" name="53 CuadroTexto"/>
            <p:cNvSpPr txBox="1"/>
            <p:nvPr/>
          </p:nvSpPr>
          <p:spPr>
            <a:xfrm>
              <a:off x="2483768" y="4520733"/>
              <a:ext cx="1152128" cy="492443"/>
            </a:xfrm>
            <a:prstGeom prst="rect">
              <a:avLst/>
            </a:prstGeom>
            <a:noFill/>
          </p:spPr>
          <p:txBody>
            <a:bodyPr wrap="square" rtlCol="0">
              <a:spAutoFit/>
            </a:bodyPr>
            <a:lstStyle/>
            <a:p>
              <a:pPr algn="ctr"/>
              <a:r>
                <a:rPr lang="es-MX" sz="1300" dirty="0">
                  <a:latin typeface="Arial Black" pitchFamily="34" charset="0"/>
                </a:rPr>
                <a:t>West Region</a:t>
              </a:r>
            </a:p>
          </p:txBody>
        </p:sp>
        <p:sp>
          <p:nvSpPr>
            <p:cNvPr id="55" name="54 Rectángulo redondeado"/>
            <p:cNvSpPr/>
            <p:nvPr/>
          </p:nvSpPr>
          <p:spPr>
            <a:xfrm>
              <a:off x="4484004" y="5661248"/>
              <a:ext cx="1096108" cy="525242"/>
            </a:xfrm>
            <a:prstGeom prst="round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6" name="55 CuadroTexto"/>
            <p:cNvSpPr txBox="1"/>
            <p:nvPr/>
          </p:nvSpPr>
          <p:spPr>
            <a:xfrm>
              <a:off x="4427984" y="5672861"/>
              <a:ext cx="1152128" cy="492443"/>
            </a:xfrm>
            <a:prstGeom prst="rect">
              <a:avLst/>
            </a:prstGeom>
            <a:noFill/>
          </p:spPr>
          <p:txBody>
            <a:bodyPr wrap="square" rtlCol="0">
              <a:spAutoFit/>
            </a:bodyPr>
            <a:lstStyle/>
            <a:p>
              <a:pPr algn="ctr"/>
              <a:r>
                <a:rPr lang="es-MX" sz="1300" dirty="0">
                  <a:latin typeface="Arial Black" pitchFamily="34" charset="0"/>
                </a:rPr>
                <a:t>South Region</a:t>
              </a:r>
            </a:p>
          </p:txBody>
        </p:sp>
        <p:sp>
          <p:nvSpPr>
            <p:cNvPr id="57" name="56 Rectángulo redondeado"/>
            <p:cNvSpPr/>
            <p:nvPr/>
          </p:nvSpPr>
          <p:spPr>
            <a:xfrm>
              <a:off x="7436332" y="4941168"/>
              <a:ext cx="1096108" cy="525242"/>
            </a:xfrm>
            <a:prstGeom prst="roundRect">
              <a:avLst/>
            </a:prstGeom>
            <a:solidFill>
              <a:schemeClr val="accent6">
                <a:lumMod val="75000"/>
                <a:alpha val="3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57 CuadroTexto"/>
            <p:cNvSpPr txBox="1"/>
            <p:nvPr/>
          </p:nvSpPr>
          <p:spPr>
            <a:xfrm>
              <a:off x="7380312" y="4952781"/>
              <a:ext cx="1152128" cy="492443"/>
            </a:xfrm>
            <a:prstGeom prst="rect">
              <a:avLst/>
            </a:prstGeom>
            <a:noFill/>
          </p:spPr>
          <p:txBody>
            <a:bodyPr wrap="square" rtlCol="0">
              <a:spAutoFit/>
            </a:bodyPr>
            <a:lstStyle/>
            <a:p>
              <a:pPr algn="ctr"/>
              <a:r>
                <a:rPr lang="es-MX" sz="1300" dirty="0">
                  <a:latin typeface="Arial Black" pitchFamily="34" charset="0"/>
                </a:rPr>
                <a:t>Southeast Region</a:t>
              </a:r>
            </a:p>
          </p:txBody>
        </p:sp>
        <p:sp>
          <p:nvSpPr>
            <p:cNvPr id="59" name="58 Rectángulo redondeado"/>
            <p:cNvSpPr/>
            <p:nvPr/>
          </p:nvSpPr>
          <p:spPr>
            <a:xfrm>
              <a:off x="5436096" y="3284984"/>
              <a:ext cx="1096108" cy="525242"/>
            </a:xfrm>
            <a:prstGeom prst="roundRect">
              <a:avLst/>
            </a:prstGeom>
            <a:solidFill>
              <a:schemeClr val="accent6">
                <a:lumMod val="50000"/>
                <a:alpha val="42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59 CuadroTexto"/>
            <p:cNvSpPr txBox="1"/>
            <p:nvPr/>
          </p:nvSpPr>
          <p:spPr>
            <a:xfrm>
              <a:off x="5472877" y="3284984"/>
              <a:ext cx="1011560" cy="492443"/>
            </a:xfrm>
            <a:prstGeom prst="rect">
              <a:avLst/>
            </a:prstGeom>
            <a:noFill/>
          </p:spPr>
          <p:txBody>
            <a:bodyPr wrap="square" rtlCol="0">
              <a:spAutoFit/>
            </a:bodyPr>
            <a:lstStyle/>
            <a:p>
              <a:pPr algn="ctr"/>
              <a:r>
                <a:rPr lang="es-MX" sz="1300" dirty="0">
                  <a:latin typeface="Arial Black" pitchFamily="34" charset="0"/>
                </a:rPr>
                <a:t>Central Region</a:t>
              </a:r>
            </a:p>
          </p:txBody>
        </p:sp>
      </p:grpSp>
      <p:sp>
        <p:nvSpPr>
          <p:cNvPr id="61" name="60 CuadroTexto"/>
          <p:cNvSpPr txBox="1"/>
          <p:nvPr/>
        </p:nvSpPr>
        <p:spPr>
          <a:xfrm>
            <a:off x="1559496" y="3049796"/>
            <a:ext cx="1584176" cy="523220"/>
          </a:xfrm>
          <a:prstGeom prst="rect">
            <a:avLst/>
          </a:prstGeom>
          <a:noFill/>
        </p:spPr>
        <p:txBody>
          <a:bodyPr wrap="square" rtlCol="0">
            <a:spAutoFit/>
          </a:bodyPr>
          <a:lstStyle/>
          <a:p>
            <a:pPr algn="ctr"/>
            <a:r>
              <a:rPr lang="es-MX" sz="1400" b="1" dirty="0"/>
              <a:t>117 Technologies</a:t>
            </a:r>
          </a:p>
          <a:p>
            <a:pPr algn="ctr"/>
            <a:r>
              <a:rPr lang="es-MX" sz="1400" b="1" dirty="0"/>
              <a:t>(10.24 %)</a:t>
            </a:r>
          </a:p>
        </p:txBody>
      </p:sp>
      <p:sp>
        <p:nvSpPr>
          <p:cNvPr id="62" name="61 CuadroTexto"/>
          <p:cNvSpPr txBox="1"/>
          <p:nvPr/>
        </p:nvSpPr>
        <p:spPr>
          <a:xfrm>
            <a:off x="6528048" y="2204864"/>
            <a:ext cx="1656184" cy="523220"/>
          </a:xfrm>
          <a:prstGeom prst="rect">
            <a:avLst/>
          </a:prstGeom>
          <a:noFill/>
        </p:spPr>
        <p:txBody>
          <a:bodyPr wrap="square" rtlCol="0">
            <a:spAutoFit/>
          </a:bodyPr>
          <a:lstStyle/>
          <a:p>
            <a:pPr algn="ctr"/>
            <a:r>
              <a:rPr lang="es-MX" sz="1400" b="1" dirty="0"/>
              <a:t>327 Technologies</a:t>
            </a:r>
          </a:p>
          <a:p>
            <a:pPr algn="ctr"/>
            <a:r>
              <a:rPr lang="es-MX" sz="1400" b="1" dirty="0"/>
              <a:t>(28.61 %)</a:t>
            </a:r>
          </a:p>
        </p:txBody>
      </p:sp>
      <p:sp>
        <p:nvSpPr>
          <p:cNvPr id="63" name="62 CuadroTexto"/>
          <p:cNvSpPr txBox="1"/>
          <p:nvPr/>
        </p:nvSpPr>
        <p:spPr>
          <a:xfrm>
            <a:off x="7032104" y="3789040"/>
            <a:ext cx="1656184" cy="523220"/>
          </a:xfrm>
          <a:prstGeom prst="rect">
            <a:avLst/>
          </a:prstGeom>
          <a:noFill/>
        </p:spPr>
        <p:txBody>
          <a:bodyPr wrap="square" rtlCol="0">
            <a:spAutoFit/>
          </a:bodyPr>
          <a:lstStyle/>
          <a:p>
            <a:pPr algn="ctr"/>
            <a:r>
              <a:rPr lang="es-MX" sz="1400" b="1" dirty="0"/>
              <a:t>285 Technologies</a:t>
            </a:r>
          </a:p>
          <a:p>
            <a:pPr algn="ctr"/>
            <a:r>
              <a:rPr lang="es-MX" sz="1400" b="1" dirty="0"/>
              <a:t>(24.93 %)</a:t>
            </a:r>
          </a:p>
        </p:txBody>
      </p:sp>
      <p:sp>
        <p:nvSpPr>
          <p:cNvPr id="64" name="63 CuadroTexto"/>
          <p:cNvSpPr txBox="1"/>
          <p:nvPr/>
        </p:nvSpPr>
        <p:spPr>
          <a:xfrm>
            <a:off x="3647728" y="5013176"/>
            <a:ext cx="1656184" cy="523220"/>
          </a:xfrm>
          <a:prstGeom prst="rect">
            <a:avLst/>
          </a:prstGeom>
          <a:noFill/>
        </p:spPr>
        <p:txBody>
          <a:bodyPr wrap="square" rtlCol="0">
            <a:spAutoFit/>
          </a:bodyPr>
          <a:lstStyle/>
          <a:p>
            <a:pPr algn="ctr"/>
            <a:r>
              <a:rPr lang="es-MX" sz="1400" b="1" dirty="0"/>
              <a:t>210 Technologies</a:t>
            </a:r>
          </a:p>
          <a:p>
            <a:pPr algn="ctr"/>
            <a:r>
              <a:rPr lang="es-MX" sz="1400" b="1" dirty="0"/>
              <a:t>(18.37 %)</a:t>
            </a:r>
          </a:p>
        </p:txBody>
      </p:sp>
      <p:sp>
        <p:nvSpPr>
          <p:cNvPr id="65" name="64 CuadroTexto"/>
          <p:cNvSpPr txBox="1"/>
          <p:nvPr/>
        </p:nvSpPr>
        <p:spPr>
          <a:xfrm>
            <a:off x="7032104" y="5661248"/>
            <a:ext cx="1728192" cy="523220"/>
          </a:xfrm>
          <a:prstGeom prst="rect">
            <a:avLst/>
          </a:prstGeom>
          <a:noFill/>
        </p:spPr>
        <p:txBody>
          <a:bodyPr wrap="square" rtlCol="0">
            <a:spAutoFit/>
          </a:bodyPr>
          <a:lstStyle/>
          <a:p>
            <a:pPr algn="ctr"/>
            <a:r>
              <a:rPr lang="es-MX" sz="1400" b="1" dirty="0"/>
              <a:t>74 Technologies</a:t>
            </a:r>
          </a:p>
          <a:p>
            <a:pPr algn="ctr"/>
            <a:r>
              <a:rPr lang="es-MX" sz="1400" b="1" dirty="0"/>
              <a:t>(6.47 %)</a:t>
            </a:r>
          </a:p>
        </p:txBody>
      </p:sp>
      <p:sp>
        <p:nvSpPr>
          <p:cNvPr id="66" name="65 CuadroTexto"/>
          <p:cNvSpPr txBox="1"/>
          <p:nvPr/>
        </p:nvSpPr>
        <p:spPr>
          <a:xfrm>
            <a:off x="8832304" y="5517232"/>
            <a:ext cx="1656184" cy="523220"/>
          </a:xfrm>
          <a:prstGeom prst="rect">
            <a:avLst/>
          </a:prstGeom>
          <a:noFill/>
        </p:spPr>
        <p:txBody>
          <a:bodyPr wrap="square" rtlCol="0">
            <a:spAutoFit/>
          </a:bodyPr>
          <a:lstStyle/>
          <a:p>
            <a:pPr algn="ctr"/>
            <a:r>
              <a:rPr lang="es-MX" sz="1400" b="1" dirty="0"/>
              <a:t>130 Technologies</a:t>
            </a:r>
          </a:p>
          <a:p>
            <a:pPr algn="ctr"/>
            <a:r>
              <a:rPr lang="es-MX" sz="1400" b="1" dirty="0"/>
              <a:t>(11.37 %)</a:t>
            </a:r>
          </a:p>
        </p:txBody>
      </p:sp>
      <p:sp>
        <p:nvSpPr>
          <p:cNvPr id="68" name="67 Rectángulo"/>
          <p:cNvSpPr/>
          <p:nvPr/>
        </p:nvSpPr>
        <p:spPr>
          <a:xfrm>
            <a:off x="1583184" y="6332552"/>
            <a:ext cx="9108504" cy="369332"/>
          </a:xfrm>
          <a:prstGeom prst="rect">
            <a:avLst/>
          </a:prstGeom>
        </p:spPr>
        <p:txBody>
          <a:bodyPr wrap="square">
            <a:spAutoFit/>
          </a:bodyPr>
          <a:lstStyle/>
          <a:p>
            <a:r>
              <a:rPr lang="it-IT" u="sng" dirty="0">
                <a:hlinkClick r:id="rId4"/>
              </a:rPr>
              <a:t>https://mapsengine.google.com/map/edit?mid=z__nWkMfrt7o.kObvkccf_B0c</a:t>
            </a:r>
            <a:endParaRPr lang="es-MX" dirty="0"/>
          </a:p>
        </p:txBody>
      </p:sp>
      <p:sp>
        <p:nvSpPr>
          <p:cNvPr id="30" name="Rectangle 29"/>
          <p:cNvSpPr/>
          <p:nvPr/>
        </p:nvSpPr>
        <p:spPr>
          <a:xfrm>
            <a:off x="3527442" y="319640"/>
            <a:ext cx="5647187" cy="646331"/>
          </a:xfrm>
          <a:prstGeom prst="rect">
            <a:avLst/>
          </a:prstGeom>
        </p:spPr>
        <p:txBody>
          <a:bodyPr wrap="none">
            <a:spAutoFit/>
          </a:bodyPr>
          <a:lstStyle/>
          <a:p>
            <a:r>
              <a:rPr lang="en-US" b="1" dirty="0"/>
              <a:t>Mexico Sustainable Rural Development Project (FIRCO) – </a:t>
            </a:r>
          </a:p>
          <a:p>
            <a:pPr algn="ctr"/>
            <a:r>
              <a:rPr lang="en-US" b="1" dirty="0"/>
              <a:t>technologies by region and type</a:t>
            </a:r>
          </a:p>
        </p:txBody>
      </p:sp>
    </p:spTree>
    <p:extLst>
      <p:ext uri="{BB962C8B-B14F-4D97-AF65-F5344CB8AC3E}">
        <p14:creationId xmlns:p14="http://schemas.microsoft.com/office/powerpoint/2010/main" val="4044040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D47F764-3548-4A96-9200-D95DBFAB4E3B}" type="slidenum">
              <a:rPr lang="es-MX"/>
              <a:pPr/>
              <a:t>17</a:t>
            </a:fld>
            <a:endParaRPr lang="es-MX"/>
          </a:p>
        </p:txBody>
      </p:sp>
      <p:pic>
        <p:nvPicPr>
          <p:cNvPr id="12" name="Picture 3"/>
          <p:cNvPicPr>
            <a:picLocks noChangeAspect="1" noChangeArrowheads="1"/>
          </p:cNvPicPr>
          <p:nvPr/>
        </p:nvPicPr>
        <p:blipFill>
          <a:blip r:embed="rId3" cstate="print"/>
          <a:srcRect/>
          <a:stretch>
            <a:fillRect/>
          </a:stretch>
        </p:blipFill>
        <p:spPr bwMode="auto">
          <a:xfrm>
            <a:off x="103194" y="2105479"/>
            <a:ext cx="5899047" cy="3910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
          <p:cNvPicPr>
            <a:picLocks noChangeAspect="1" noChangeArrowheads="1"/>
          </p:cNvPicPr>
          <p:nvPr/>
        </p:nvPicPr>
        <p:blipFill>
          <a:blip r:embed="rId4"/>
          <a:srcRect/>
          <a:stretch>
            <a:fillRect/>
          </a:stretch>
        </p:blipFill>
        <p:spPr bwMode="auto">
          <a:xfrm>
            <a:off x="6162675" y="2105478"/>
            <a:ext cx="5899049" cy="3910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26 Rectángulo"/>
          <p:cNvSpPr/>
          <p:nvPr/>
        </p:nvSpPr>
        <p:spPr>
          <a:xfrm>
            <a:off x="1667286" y="6169580"/>
            <a:ext cx="1597360" cy="369332"/>
          </a:xfrm>
          <a:prstGeom prst="rect">
            <a:avLst/>
          </a:prstGeom>
        </p:spPr>
        <p:txBody>
          <a:bodyPr wrap="none">
            <a:spAutoFit/>
          </a:bodyPr>
          <a:lstStyle/>
          <a:p>
            <a:r>
              <a:rPr lang="es-MX" b="1" dirty="0">
                <a:solidFill>
                  <a:schemeClr val="accent3">
                    <a:lumMod val="75000"/>
                  </a:schemeClr>
                </a:solidFill>
              </a:rPr>
              <a:t>San Luis Potosí</a:t>
            </a:r>
          </a:p>
        </p:txBody>
      </p:sp>
      <p:sp>
        <p:nvSpPr>
          <p:cNvPr id="28" name="27 Rectángulo"/>
          <p:cNvSpPr/>
          <p:nvPr/>
        </p:nvSpPr>
        <p:spPr>
          <a:xfrm>
            <a:off x="8252822" y="6169580"/>
            <a:ext cx="898003" cy="369332"/>
          </a:xfrm>
          <a:prstGeom prst="rect">
            <a:avLst/>
          </a:prstGeom>
        </p:spPr>
        <p:txBody>
          <a:bodyPr wrap="none">
            <a:spAutoFit/>
          </a:bodyPr>
          <a:lstStyle/>
          <a:p>
            <a:r>
              <a:rPr lang="es-MX" b="1" dirty="0">
                <a:solidFill>
                  <a:schemeClr val="accent3">
                    <a:lumMod val="75000"/>
                  </a:schemeClr>
                </a:solidFill>
              </a:rPr>
              <a:t>Puebla</a:t>
            </a:r>
            <a:r>
              <a:rPr lang="es-MX" dirty="0">
                <a:solidFill>
                  <a:srgbClr val="CC6600"/>
                </a:solidFill>
                <a:latin typeface="Arial Rounded MT Bold" pitchFamily="34" charset="0"/>
              </a:rPr>
              <a:t> </a:t>
            </a:r>
            <a:endParaRPr lang="es-MX" dirty="0"/>
          </a:p>
        </p:txBody>
      </p:sp>
      <p:sp>
        <p:nvSpPr>
          <p:cNvPr id="14" name="Rectangle 13"/>
          <p:cNvSpPr/>
          <p:nvPr/>
        </p:nvSpPr>
        <p:spPr>
          <a:xfrm>
            <a:off x="103194" y="319640"/>
            <a:ext cx="11958530" cy="923330"/>
          </a:xfrm>
          <a:prstGeom prst="rect">
            <a:avLst/>
          </a:prstGeom>
        </p:spPr>
        <p:txBody>
          <a:bodyPr wrap="square">
            <a:spAutoFit/>
          </a:bodyPr>
          <a:lstStyle/>
          <a:p>
            <a:pPr algn="ctr"/>
            <a:r>
              <a:rPr lang="en-US" sz="3600" b="1" dirty="0" err="1"/>
              <a:t>Biodigestors</a:t>
            </a:r>
            <a:endParaRPr lang="en-US" sz="3600" b="1" dirty="0"/>
          </a:p>
          <a:p>
            <a:pPr algn="ctr"/>
            <a:r>
              <a:rPr lang="en-US" dirty="0">
                <a:solidFill>
                  <a:schemeClr val="accent3">
                    <a:lumMod val="75000"/>
                  </a:schemeClr>
                </a:solidFill>
              </a:rPr>
              <a:t>Biogas used for thermal or electrical energy generation, mostly on pig and dairy farms</a:t>
            </a:r>
          </a:p>
        </p:txBody>
      </p:sp>
    </p:spTree>
    <p:extLst>
      <p:ext uri="{BB962C8B-B14F-4D97-AF65-F5344CB8AC3E}">
        <p14:creationId xmlns:p14="http://schemas.microsoft.com/office/powerpoint/2010/main" val="1610301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D47F764-3548-4A96-9200-D95DBFAB4E3B}" type="slidenum">
              <a:rPr lang="es-MX"/>
              <a:pPr/>
              <a:t>18</a:t>
            </a:fld>
            <a:endParaRPr lang="es-MX" dirty="0"/>
          </a:p>
        </p:txBody>
      </p:sp>
      <p:pic>
        <p:nvPicPr>
          <p:cNvPr id="14" name="Picture 2"/>
          <p:cNvPicPr>
            <a:picLocks noChangeAspect="1" noChangeArrowheads="1"/>
          </p:cNvPicPr>
          <p:nvPr/>
        </p:nvPicPr>
        <p:blipFill>
          <a:blip r:embed="rId3" cstate="print"/>
          <a:srcRect/>
          <a:stretch>
            <a:fillRect/>
          </a:stretch>
        </p:blipFill>
        <p:spPr bwMode="auto">
          <a:xfrm>
            <a:off x="321003" y="1874788"/>
            <a:ext cx="3638886" cy="267979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5" name="Picture 3"/>
          <p:cNvPicPr>
            <a:picLocks noChangeAspect="1" noChangeArrowheads="1"/>
          </p:cNvPicPr>
          <p:nvPr/>
        </p:nvPicPr>
        <p:blipFill>
          <a:blip r:embed="rId4" cstate="print"/>
          <a:srcRect/>
          <a:stretch>
            <a:fillRect/>
          </a:stretch>
        </p:blipFill>
        <p:spPr bwMode="auto">
          <a:xfrm>
            <a:off x="4195301" y="1874788"/>
            <a:ext cx="3599671" cy="267979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6" name="Picture 3" descr="C:\HUMBERTO\FIRCOHPF46\GIRA240609AL010709\Visitas Gerencias al 010709\Fotos Proyecto Comarca\Porcicola Muma\100_0617.JPG"/>
          <p:cNvPicPr>
            <a:picLocks noChangeAspect="1" noChangeArrowheads="1"/>
          </p:cNvPicPr>
          <p:nvPr/>
        </p:nvPicPr>
        <p:blipFill>
          <a:blip r:embed="rId5" cstate="print"/>
          <a:srcRect/>
          <a:stretch>
            <a:fillRect/>
          </a:stretch>
        </p:blipFill>
        <p:spPr bwMode="auto">
          <a:xfrm>
            <a:off x="8128269" y="1874788"/>
            <a:ext cx="3568309" cy="267979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7" name="Text Box 14"/>
          <p:cNvSpPr txBox="1">
            <a:spLocks noChangeArrowheads="1"/>
          </p:cNvSpPr>
          <p:nvPr/>
        </p:nvSpPr>
        <p:spPr bwMode="auto">
          <a:xfrm>
            <a:off x="6732693" y="4996930"/>
            <a:ext cx="4963885" cy="323099"/>
          </a:xfrm>
          <a:prstGeom prst="rect">
            <a:avLst/>
          </a:prstGeom>
          <a:noFill/>
          <a:ln w="9525">
            <a:noFill/>
            <a:miter lim="800000"/>
            <a:headEnd/>
            <a:tailEnd/>
          </a:ln>
        </p:spPr>
        <p:txBody>
          <a:bodyPr>
            <a:scene3d>
              <a:camera prst="orthographicFront"/>
              <a:lightRig rig="threePt" dir="t"/>
            </a:scene3d>
            <a:sp3d extrusionH="57150">
              <a:bevelT w="38100" h="38100"/>
            </a:sp3d>
          </a:bodyPr>
          <a:lstStyle/>
          <a:p>
            <a:pPr lvl="1">
              <a:spcBef>
                <a:spcPts val="1600"/>
              </a:spcBef>
              <a:defRPr/>
            </a:pPr>
            <a:r>
              <a:rPr lang="es-MX" dirty="0" err="1">
                <a:solidFill>
                  <a:schemeClr val="accent3">
                    <a:lumMod val="75000"/>
                  </a:schemeClr>
                </a:solidFill>
              </a:rPr>
              <a:t>Decreases</a:t>
            </a:r>
            <a:r>
              <a:rPr lang="es-MX" dirty="0">
                <a:solidFill>
                  <a:schemeClr val="accent3">
                    <a:lumMod val="75000"/>
                  </a:schemeClr>
                </a:solidFill>
              </a:rPr>
              <a:t> </a:t>
            </a:r>
            <a:r>
              <a:rPr lang="es-MX" dirty="0" err="1">
                <a:solidFill>
                  <a:schemeClr val="accent3">
                    <a:lumMod val="75000"/>
                  </a:schemeClr>
                </a:solidFill>
              </a:rPr>
              <a:t>Government</a:t>
            </a:r>
            <a:r>
              <a:rPr lang="es-MX" dirty="0">
                <a:solidFill>
                  <a:schemeClr val="accent3">
                    <a:lumMod val="75000"/>
                  </a:schemeClr>
                </a:solidFill>
              </a:rPr>
              <a:t> subsidies to </a:t>
            </a:r>
            <a:r>
              <a:rPr lang="es-MX" dirty="0" err="1">
                <a:solidFill>
                  <a:schemeClr val="accent3">
                    <a:lumMod val="75000"/>
                  </a:schemeClr>
                </a:solidFill>
              </a:rPr>
              <a:t>electricity</a:t>
            </a:r>
            <a:endParaRPr lang="es-MX" sz="3200" b="1" dirty="0">
              <a:solidFill>
                <a:srgbClr val="4F81BD"/>
              </a:solidFill>
              <a:effectLst>
                <a:glow rad="101600">
                  <a:schemeClr val="accent1">
                    <a:satMod val="175000"/>
                    <a:alpha val="40000"/>
                  </a:schemeClr>
                </a:glow>
                <a:outerShdw blurRad="50800" dist="38100" dir="5400000" algn="t" rotWithShape="0">
                  <a:prstClr val="black">
                    <a:alpha val="40000"/>
                  </a:prstClr>
                </a:outerShdw>
              </a:effectLst>
            </a:endParaRPr>
          </a:p>
          <a:p>
            <a:pPr algn="ctr">
              <a:spcBef>
                <a:spcPts val="1600"/>
              </a:spcBef>
              <a:defRPr/>
            </a:pPr>
            <a:endParaRPr lang="es-MX" sz="3200" b="1" dirty="0">
              <a:solidFill>
                <a:srgbClr val="4F81BD"/>
              </a:solidFill>
              <a:effectLst>
                <a:glow rad="101600">
                  <a:schemeClr val="accent1">
                    <a:satMod val="175000"/>
                    <a:alpha val="40000"/>
                  </a:schemeClr>
                </a:glow>
                <a:outerShdw blurRad="50800" dist="38100" dir="5400000" algn="t" rotWithShape="0">
                  <a:prstClr val="black">
                    <a:alpha val="40000"/>
                  </a:prstClr>
                </a:outerShdw>
              </a:effectLst>
            </a:endParaRPr>
          </a:p>
        </p:txBody>
      </p:sp>
      <p:sp>
        <p:nvSpPr>
          <p:cNvPr id="12" name="Rectangle 11"/>
          <p:cNvSpPr/>
          <p:nvPr/>
        </p:nvSpPr>
        <p:spPr>
          <a:xfrm>
            <a:off x="103194" y="319640"/>
            <a:ext cx="11958530" cy="1477328"/>
          </a:xfrm>
          <a:prstGeom prst="rect">
            <a:avLst/>
          </a:prstGeom>
        </p:spPr>
        <p:txBody>
          <a:bodyPr wrap="square">
            <a:spAutoFit/>
          </a:bodyPr>
          <a:lstStyle/>
          <a:p>
            <a:pPr algn="ctr"/>
            <a:r>
              <a:rPr lang="en-US" sz="3600" b="1" dirty="0" err="1"/>
              <a:t>Motogenerators</a:t>
            </a:r>
            <a:r>
              <a:rPr lang="en-US" sz="3600" b="1" dirty="0"/>
              <a:t> and Turbines</a:t>
            </a:r>
          </a:p>
          <a:p>
            <a:pPr algn="ctr"/>
            <a:r>
              <a:rPr lang="es-MX" dirty="0" err="1">
                <a:solidFill>
                  <a:schemeClr val="accent3">
                    <a:lumMod val="75000"/>
                  </a:schemeClr>
                </a:solidFill>
              </a:rPr>
              <a:t>Complement</a:t>
            </a:r>
            <a:r>
              <a:rPr lang="es-MX" dirty="0">
                <a:solidFill>
                  <a:schemeClr val="accent3">
                    <a:lumMod val="75000"/>
                  </a:schemeClr>
                </a:solidFill>
              </a:rPr>
              <a:t> to </a:t>
            </a:r>
            <a:r>
              <a:rPr lang="es-MX" dirty="0" err="1">
                <a:solidFill>
                  <a:schemeClr val="accent3">
                    <a:lumMod val="75000"/>
                  </a:schemeClr>
                </a:solidFill>
              </a:rPr>
              <a:t>Biogas</a:t>
            </a:r>
            <a:r>
              <a:rPr lang="es-MX" dirty="0">
                <a:solidFill>
                  <a:schemeClr val="accent3">
                    <a:lumMod val="75000"/>
                  </a:schemeClr>
                </a:solidFill>
              </a:rPr>
              <a:t> </a:t>
            </a:r>
            <a:r>
              <a:rPr lang="es-MX" dirty="0" err="1">
                <a:solidFill>
                  <a:schemeClr val="accent3">
                    <a:lumMod val="75000"/>
                  </a:schemeClr>
                </a:solidFill>
              </a:rPr>
              <a:t>generation</a:t>
            </a:r>
            <a:r>
              <a:rPr lang="es-MX" dirty="0">
                <a:solidFill>
                  <a:schemeClr val="accent3">
                    <a:lumMod val="75000"/>
                  </a:schemeClr>
                </a:solidFill>
              </a:rPr>
              <a:t> (motor-</a:t>
            </a:r>
            <a:r>
              <a:rPr lang="es-MX" dirty="0" err="1">
                <a:solidFill>
                  <a:schemeClr val="accent3">
                    <a:lumMod val="75000"/>
                  </a:schemeClr>
                </a:solidFill>
              </a:rPr>
              <a:t>generators</a:t>
            </a:r>
            <a:r>
              <a:rPr lang="es-MX" dirty="0">
                <a:solidFill>
                  <a:schemeClr val="accent3">
                    <a:lumMod val="75000"/>
                  </a:schemeClr>
                </a:solidFill>
              </a:rPr>
              <a:t> and turbines)</a:t>
            </a:r>
          </a:p>
          <a:p>
            <a:pPr algn="ctr"/>
            <a:endParaRPr lang="es-MX" dirty="0">
              <a:solidFill>
                <a:schemeClr val="accent3">
                  <a:lumMod val="75000"/>
                </a:schemeClr>
              </a:solidFill>
            </a:endParaRPr>
          </a:p>
          <a:p>
            <a:pPr algn="ctr"/>
            <a:endParaRPr lang="en-US" b="1" dirty="0"/>
          </a:p>
        </p:txBody>
      </p:sp>
      <p:sp>
        <p:nvSpPr>
          <p:cNvPr id="3" name="Rectangle 2"/>
          <p:cNvSpPr/>
          <p:nvPr/>
        </p:nvSpPr>
        <p:spPr>
          <a:xfrm>
            <a:off x="581235" y="4950697"/>
            <a:ext cx="3614066" cy="369332"/>
          </a:xfrm>
          <a:prstGeom prst="rect">
            <a:avLst/>
          </a:prstGeom>
        </p:spPr>
        <p:txBody>
          <a:bodyPr wrap="none">
            <a:spAutoFit/>
          </a:bodyPr>
          <a:lstStyle/>
          <a:p>
            <a:r>
              <a:rPr lang="es-MX" dirty="0" err="1">
                <a:solidFill>
                  <a:schemeClr val="accent3">
                    <a:lumMod val="75000"/>
                  </a:schemeClr>
                </a:solidFill>
              </a:rPr>
              <a:t>Potential</a:t>
            </a:r>
            <a:r>
              <a:rPr lang="es-MX" dirty="0">
                <a:solidFill>
                  <a:schemeClr val="accent3">
                    <a:lumMod val="75000"/>
                  </a:schemeClr>
                </a:solidFill>
              </a:rPr>
              <a:t> </a:t>
            </a:r>
            <a:r>
              <a:rPr lang="es-MX" dirty="0" err="1">
                <a:solidFill>
                  <a:schemeClr val="accent3">
                    <a:lumMod val="75000"/>
                  </a:schemeClr>
                </a:solidFill>
              </a:rPr>
              <a:t>for</a:t>
            </a:r>
            <a:r>
              <a:rPr lang="es-MX" dirty="0">
                <a:solidFill>
                  <a:schemeClr val="accent3">
                    <a:lumMod val="75000"/>
                  </a:schemeClr>
                </a:solidFill>
              </a:rPr>
              <a:t> </a:t>
            </a:r>
            <a:r>
              <a:rPr lang="es-MX" dirty="0" err="1">
                <a:solidFill>
                  <a:schemeClr val="accent3">
                    <a:lumMod val="75000"/>
                  </a:schemeClr>
                </a:solidFill>
              </a:rPr>
              <a:t>interconnected</a:t>
            </a:r>
            <a:r>
              <a:rPr lang="es-MX" dirty="0">
                <a:solidFill>
                  <a:schemeClr val="accent3">
                    <a:lumMod val="75000"/>
                  </a:schemeClr>
                </a:solidFill>
              </a:rPr>
              <a:t> </a:t>
            </a:r>
            <a:r>
              <a:rPr lang="es-MX" dirty="0" err="1">
                <a:solidFill>
                  <a:schemeClr val="accent3">
                    <a:lumMod val="75000"/>
                  </a:schemeClr>
                </a:solidFill>
              </a:rPr>
              <a:t>systems</a:t>
            </a:r>
            <a:endParaRPr lang="en-US" dirty="0"/>
          </a:p>
        </p:txBody>
      </p:sp>
    </p:spTree>
    <p:extLst>
      <p:ext uri="{BB962C8B-B14F-4D97-AF65-F5344CB8AC3E}">
        <p14:creationId xmlns:p14="http://schemas.microsoft.com/office/powerpoint/2010/main" val="3107719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D47F764-3548-4A96-9200-D95DBFAB4E3B}" type="slidenum">
              <a:rPr lang="es-MX"/>
              <a:pPr/>
              <a:t>19</a:t>
            </a:fld>
            <a:endParaRPr lang="es-MX"/>
          </a:p>
        </p:txBody>
      </p:sp>
      <p:sp>
        <p:nvSpPr>
          <p:cNvPr id="29" name="28 Rectángulo"/>
          <p:cNvSpPr/>
          <p:nvPr/>
        </p:nvSpPr>
        <p:spPr>
          <a:xfrm>
            <a:off x="4988790" y="6244996"/>
            <a:ext cx="1502784" cy="461665"/>
          </a:xfrm>
          <a:prstGeom prst="rect">
            <a:avLst/>
          </a:prstGeom>
        </p:spPr>
        <p:txBody>
          <a:bodyPr wrap="none">
            <a:spAutoFit/>
          </a:bodyPr>
          <a:lstStyle/>
          <a:p>
            <a:r>
              <a:rPr lang="es-MX" sz="2400" b="1" dirty="0">
                <a:solidFill>
                  <a:schemeClr val="accent3">
                    <a:lumMod val="75000"/>
                  </a:schemeClr>
                </a:solidFill>
              </a:rPr>
              <a:t>Querétaro</a:t>
            </a:r>
          </a:p>
        </p:txBody>
      </p:sp>
      <p:pic>
        <p:nvPicPr>
          <p:cNvPr id="19" name="Picture 3"/>
          <p:cNvPicPr>
            <a:picLocks noChangeAspect="1" noChangeArrowheads="1"/>
          </p:cNvPicPr>
          <p:nvPr/>
        </p:nvPicPr>
        <p:blipFill>
          <a:blip r:embed="rId3" cstate="print"/>
          <a:srcRect/>
          <a:stretch>
            <a:fillRect/>
          </a:stretch>
        </p:blipFill>
        <p:spPr bwMode="auto">
          <a:xfrm>
            <a:off x="3996963" y="3869355"/>
            <a:ext cx="6620961" cy="221558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0" name="Picture 5" descr="DSC02060"/>
          <p:cNvPicPr>
            <a:picLocks noChangeAspect="1" noChangeArrowheads="1"/>
          </p:cNvPicPr>
          <p:nvPr/>
        </p:nvPicPr>
        <p:blipFill>
          <a:blip r:embed="rId4"/>
          <a:srcRect/>
          <a:stretch>
            <a:fillRect/>
          </a:stretch>
        </p:blipFill>
        <p:spPr bwMode="auto">
          <a:xfrm>
            <a:off x="1296178" y="2425285"/>
            <a:ext cx="2625728" cy="36596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1" name="Picture 4"/>
          <p:cNvPicPr>
            <a:picLocks noChangeAspect="1" noChangeArrowheads="1"/>
          </p:cNvPicPr>
          <p:nvPr/>
        </p:nvPicPr>
        <p:blipFill>
          <a:blip r:embed="rId5" cstate="print"/>
          <a:srcRect/>
          <a:stretch>
            <a:fillRect/>
          </a:stretch>
        </p:blipFill>
        <p:spPr bwMode="auto">
          <a:xfrm>
            <a:off x="3996963" y="1525229"/>
            <a:ext cx="3050679" cy="223419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16735" y="239171"/>
            <a:ext cx="11958530" cy="923330"/>
          </a:xfrm>
          <a:prstGeom prst="rect">
            <a:avLst/>
          </a:prstGeom>
        </p:spPr>
        <p:txBody>
          <a:bodyPr wrap="square">
            <a:spAutoFit/>
          </a:bodyPr>
          <a:lstStyle/>
          <a:p>
            <a:pPr algn="ctr"/>
            <a:r>
              <a:rPr lang="en-US" sz="3600" b="1" dirty="0"/>
              <a:t>Boilers</a:t>
            </a:r>
          </a:p>
          <a:p>
            <a:pPr algn="ctr"/>
            <a:r>
              <a:rPr lang="en-US" dirty="0">
                <a:solidFill>
                  <a:schemeClr val="accent3">
                    <a:lumMod val="75000"/>
                  </a:schemeClr>
                </a:solidFill>
              </a:rPr>
              <a:t>Agricultural waste used in the production of electricity and thermal energy</a:t>
            </a:r>
            <a:endParaRPr lang="en-US" b="1" dirty="0"/>
          </a:p>
        </p:txBody>
      </p:sp>
    </p:spTree>
    <p:extLst>
      <p:ext uri="{BB962C8B-B14F-4D97-AF65-F5344CB8AC3E}">
        <p14:creationId xmlns:p14="http://schemas.microsoft.com/office/powerpoint/2010/main" val="2180156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ECEDBD-D24B-4B5C-A7CE-CBCE517A1B59}"/>
              </a:ext>
            </a:extLst>
          </p:cNvPr>
          <p:cNvPicPr>
            <a:picLocks noChangeAspect="1"/>
          </p:cNvPicPr>
          <p:nvPr/>
        </p:nvPicPr>
        <p:blipFill>
          <a:blip r:embed="rId2"/>
          <a:stretch>
            <a:fillRect/>
          </a:stretch>
        </p:blipFill>
        <p:spPr>
          <a:xfrm>
            <a:off x="7700261" y="4191383"/>
            <a:ext cx="4269888" cy="2478802"/>
          </a:xfrm>
          <a:prstGeom prst="rect">
            <a:avLst/>
          </a:prstGeom>
        </p:spPr>
      </p:pic>
      <p:pic>
        <p:nvPicPr>
          <p:cNvPr id="5" name="Picture 4">
            <a:extLst>
              <a:ext uri="{FF2B5EF4-FFF2-40B4-BE49-F238E27FC236}">
                <a16:creationId xmlns:a16="http://schemas.microsoft.com/office/drawing/2014/main" id="{235A54D0-B63A-4D38-8960-F35BC57CB406}"/>
              </a:ext>
            </a:extLst>
          </p:cNvPr>
          <p:cNvPicPr>
            <a:picLocks noChangeAspect="1"/>
          </p:cNvPicPr>
          <p:nvPr/>
        </p:nvPicPr>
        <p:blipFill>
          <a:blip r:embed="rId3"/>
          <a:stretch>
            <a:fillRect/>
          </a:stretch>
        </p:blipFill>
        <p:spPr>
          <a:xfrm>
            <a:off x="221851" y="1157250"/>
            <a:ext cx="5366953" cy="2828151"/>
          </a:xfrm>
          <a:prstGeom prst="rect">
            <a:avLst/>
          </a:prstGeom>
        </p:spPr>
      </p:pic>
      <p:sp>
        <p:nvSpPr>
          <p:cNvPr id="6" name="TextBox 5">
            <a:extLst>
              <a:ext uri="{FF2B5EF4-FFF2-40B4-BE49-F238E27FC236}">
                <a16:creationId xmlns:a16="http://schemas.microsoft.com/office/drawing/2014/main" id="{4A8CEE51-D44C-4189-B6CD-D59A29D38121}"/>
              </a:ext>
            </a:extLst>
          </p:cNvPr>
          <p:cNvSpPr txBox="1"/>
          <p:nvPr/>
        </p:nvSpPr>
        <p:spPr>
          <a:xfrm>
            <a:off x="5813814" y="1847310"/>
            <a:ext cx="3302000" cy="923330"/>
          </a:xfrm>
          <a:prstGeom prst="rect">
            <a:avLst/>
          </a:prstGeom>
          <a:noFill/>
        </p:spPr>
        <p:txBody>
          <a:bodyPr wrap="square" rtlCol="0">
            <a:spAutoFit/>
          </a:bodyPr>
          <a:lstStyle/>
          <a:p>
            <a:r>
              <a:rPr lang="en-US" dirty="0"/>
              <a:t>2008: </a:t>
            </a:r>
          </a:p>
          <a:p>
            <a:r>
              <a:rPr lang="en-US" dirty="0"/>
              <a:t>Pay-as-you-go Home Solar Systems</a:t>
            </a:r>
          </a:p>
        </p:txBody>
      </p:sp>
      <p:pic>
        <p:nvPicPr>
          <p:cNvPr id="8" name="Picture 7">
            <a:extLst>
              <a:ext uri="{FF2B5EF4-FFF2-40B4-BE49-F238E27FC236}">
                <a16:creationId xmlns:a16="http://schemas.microsoft.com/office/drawing/2014/main" id="{4BE86340-CEFD-4037-B7E1-7399E0AC0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403" y="4191383"/>
            <a:ext cx="3410872" cy="2558154"/>
          </a:xfrm>
          <a:prstGeom prst="rect">
            <a:avLst/>
          </a:prstGeom>
        </p:spPr>
      </p:pic>
      <p:sp>
        <p:nvSpPr>
          <p:cNvPr id="10" name="Title 9">
            <a:extLst>
              <a:ext uri="{FF2B5EF4-FFF2-40B4-BE49-F238E27FC236}">
                <a16:creationId xmlns:a16="http://schemas.microsoft.com/office/drawing/2014/main" id="{135DE8BE-1C2D-46FD-8E19-5A0FDEF51F06}"/>
              </a:ext>
            </a:extLst>
          </p:cNvPr>
          <p:cNvSpPr>
            <a:spLocks noGrp="1"/>
          </p:cNvSpPr>
          <p:nvPr>
            <p:ph type="title"/>
          </p:nvPr>
        </p:nvSpPr>
        <p:spPr>
          <a:xfrm>
            <a:off x="14806" y="-55017"/>
            <a:ext cx="10515600" cy="1325563"/>
          </a:xfrm>
        </p:spPr>
        <p:txBody>
          <a:bodyPr/>
          <a:lstStyle/>
          <a:p>
            <a:r>
              <a:rPr lang="en-US" dirty="0"/>
              <a:t>Widespread phone access enabled…</a:t>
            </a:r>
          </a:p>
        </p:txBody>
      </p:sp>
      <p:sp>
        <p:nvSpPr>
          <p:cNvPr id="12" name="TextBox 11">
            <a:extLst>
              <a:ext uri="{FF2B5EF4-FFF2-40B4-BE49-F238E27FC236}">
                <a16:creationId xmlns:a16="http://schemas.microsoft.com/office/drawing/2014/main" id="{A1B8411B-C84C-4CA2-AD25-1F9043DAA9DC}"/>
              </a:ext>
            </a:extLst>
          </p:cNvPr>
          <p:cNvSpPr txBox="1"/>
          <p:nvPr/>
        </p:nvSpPr>
        <p:spPr>
          <a:xfrm>
            <a:off x="14806" y="4920464"/>
            <a:ext cx="3302000" cy="923330"/>
          </a:xfrm>
          <a:prstGeom prst="rect">
            <a:avLst/>
          </a:prstGeom>
          <a:noFill/>
        </p:spPr>
        <p:txBody>
          <a:bodyPr wrap="square" rtlCol="0">
            <a:spAutoFit/>
          </a:bodyPr>
          <a:lstStyle/>
          <a:p>
            <a:r>
              <a:rPr lang="en-US" dirty="0"/>
              <a:t>2012: solar irrigation with remote monitoring of water pumping  </a:t>
            </a:r>
          </a:p>
        </p:txBody>
      </p:sp>
      <p:sp>
        <p:nvSpPr>
          <p:cNvPr id="13" name="TextBox 12">
            <a:extLst>
              <a:ext uri="{FF2B5EF4-FFF2-40B4-BE49-F238E27FC236}">
                <a16:creationId xmlns:a16="http://schemas.microsoft.com/office/drawing/2014/main" id="{F8B9A109-A840-44BE-A327-15046C76E843}"/>
              </a:ext>
            </a:extLst>
          </p:cNvPr>
          <p:cNvSpPr txBox="1"/>
          <p:nvPr/>
        </p:nvSpPr>
        <p:spPr>
          <a:xfrm>
            <a:off x="5795849" y="1146567"/>
            <a:ext cx="2479040" cy="369332"/>
          </a:xfrm>
          <a:prstGeom prst="rect">
            <a:avLst/>
          </a:prstGeom>
          <a:noFill/>
        </p:spPr>
        <p:txBody>
          <a:bodyPr wrap="square" rtlCol="0">
            <a:spAutoFit/>
          </a:bodyPr>
          <a:lstStyle/>
          <a:p>
            <a:r>
              <a:rPr lang="en-US" b="1" dirty="0"/>
              <a:t>From Energy…</a:t>
            </a:r>
          </a:p>
        </p:txBody>
      </p:sp>
      <p:sp>
        <p:nvSpPr>
          <p:cNvPr id="14" name="TextBox 13">
            <a:extLst>
              <a:ext uri="{FF2B5EF4-FFF2-40B4-BE49-F238E27FC236}">
                <a16:creationId xmlns:a16="http://schemas.microsoft.com/office/drawing/2014/main" id="{0C171714-5F41-4E4D-9090-4E55A59F3410}"/>
              </a:ext>
            </a:extLst>
          </p:cNvPr>
          <p:cNvSpPr txBox="1"/>
          <p:nvPr/>
        </p:nvSpPr>
        <p:spPr>
          <a:xfrm>
            <a:off x="190352" y="4381410"/>
            <a:ext cx="2479040" cy="369332"/>
          </a:xfrm>
          <a:prstGeom prst="rect">
            <a:avLst/>
          </a:prstGeom>
          <a:noFill/>
        </p:spPr>
        <p:txBody>
          <a:bodyPr wrap="square" rtlCol="0">
            <a:spAutoFit/>
          </a:bodyPr>
          <a:lstStyle/>
          <a:p>
            <a:r>
              <a:rPr lang="en-US" b="1" dirty="0"/>
              <a:t>…to Agriculture</a:t>
            </a:r>
          </a:p>
        </p:txBody>
      </p:sp>
      <p:sp>
        <p:nvSpPr>
          <p:cNvPr id="15" name="TextBox 14">
            <a:extLst>
              <a:ext uri="{FF2B5EF4-FFF2-40B4-BE49-F238E27FC236}">
                <a16:creationId xmlns:a16="http://schemas.microsoft.com/office/drawing/2014/main" id="{95349FAB-D714-4BCA-B04D-E03DB3F3DC93}"/>
              </a:ext>
            </a:extLst>
          </p:cNvPr>
          <p:cNvSpPr txBox="1"/>
          <p:nvPr/>
        </p:nvSpPr>
        <p:spPr>
          <a:xfrm>
            <a:off x="8803206" y="3429000"/>
            <a:ext cx="3302000" cy="646331"/>
          </a:xfrm>
          <a:prstGeom prst="rect">
            <a:avLst/>
          </a:prstGeom>
          <a:noFill/>
        </p:spPr>
        <p:txBody>
          <a:bodyPr wrap="square" rtlCol="0">
            <a:spAutoFit/>
          </a:bodyPr>
          <a:lstStyle/>
          <a:p>
            <a:r>
              <a:rPr lang="en-US" dirty="0"/>
              <a:t>2018: “pay as you chill” models for cold storage</a:t>
            </a:r>
          </a:p>
        </p:txBody>
      </p:sp>
    </p:spTree>
    <p:extLst>
      <p:ext uri="{BB962C8B-B14F-4D97-AF65-F5344CB8AC3E}">
        <p14:creationId xmlns:p14="http://schemas.microsoft.com/office/powerpoint/2010/main" val="920600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D47F764-3548-4A96-9200-D95DBFAB4E3B}" type="slidenum">
              <a:rPr lang="es-MX"/>
              <a:pPr/>
              <a:t>20</a:t>
            </a:fld>
            <a:endParaRPr lang="es-MX" dirty="0"/>
          </a:p>
        </p:txBody>
      </p:sp>
      <p:pic>
        <p:nvPicPr>
          <p:cNvPr id="19" name="Picture 5"/>
          <p:cNvPicPr>
            <a:picLocks noChangeAspect="1" noChangeArrowheads="1"/>
          </p:cNvPicPr>
          <p:nvPr/>
        </p:nvPicPr>
        <p:blipFill>
          <a:blip r:embed="rId3" cstate="print"/>
          <a:srcRect/>
          <a:stretch>
            <a:fillRect/>
          </a:stretch>
        </p:blipFill>
        <p:spPr bwMode="auto">
          <a:xfrm>
            <a:off x="1998181" y="1351210"/>
            <a:ext cx="7920881" cy="183297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0" name="29 Rectángulo"/>
          <p:cNvSpPr/>
          <p:nvPr/>
        </p:nvSpPr>
        <p:spPr>
          <a:xfrm>
            <a:off x="8888232" y="1277554"/>
            <a:ext cx="1061509" cy="461665"/>
          </a:xfrm>
          <a:prstGeom prst="rect">
            <a:avLst/>
          </a:prstGeom>
        </p:spPr>
        <p:txBody>
          <a:bodyPr wrap="none">
            <a:spAutoFit/>
          </a:bodyPr>
          <a:lstStyle/>
          <a:p>
            <a:r>
              <a:rPr lang="es-MX" sz="2400" b="1" dirty="0">
                <a:solidFill>
                  <a:schemeClr val="accent3">
                    <a:lumMod val="75000"/>
                  </a:schemeClr>
                </a:solidFill>
              </a:rPr>
              <a:t>Puebla</a:t>
            </a:r>
          </a:p>
        </p:txBody>
      </p:sp>
      <p:pic>
        <p:nvPicPr>
          <p:cNvPr id="31" name="Picture 2"/>
          <p:cNvPicPr>
            <a:picLocks noChangeAspect="1" noChangeArrowheads="1"/>
          </p:cNvPicPr>
          <p:nvPr/>
        </p:nvPicPr>
        <p:blipFill>
          <a:blip r:embed="rId4"/>
          <a:srcRect/>
          <a:stretch>
            <a:fillRect/>
          </a:stretch>
        </p:blipFill>
        <p:spPr bwMode="auto">
          <a:xfrm>
            <a:off x="2006383" y="3286159"/>
            <a:ext cx="4054783" cy="263602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2" name="31 Rectángulo"/>
          <p:cNvSpPr/>
          <p:nvPr/>
        </p:nvSpPr>
        <p:spPr>
          <a:xfrm>
            <a:off x="3035130" y="5921087"/>
            <a:ext cx="1116011" cy="461665"/>
          </a:xfrm>
          <a:prstGeom prst="rect">
            <a:avLst/>
          </a:prstGeom>
        </p:spPr>
        <p:txBody>
          <a:bodyPr wrap="none">
            <a:spAutoFit/>
          </a:bodyPr>
          <a:lstStyle/>
          <a:p>
            <a:r>
              <a:rPr lang="es-MX" sz="2400" b="1" dirty="0">
                <a:solidFill>
                  <a:schemeClr val="accent3">
                    <a:lumMod val="75000"/>
                  </a:schemeClr>
                </a:solidFill>
              </a:rPr>
              <a:t>Sinaloa</a:t>
            </a:r>
          </a:p>
        </p:txBody>
      </p:sp>
      <p:sp>
        <p:nvSpPr>
          <p:cNvPr id="15" name="Rectangle 14"/>
          <p:cNvSpPr/>
          <p:nvPr/>
        </p:nvSpPr>
        <p:spPr>
          <a:xfrm>
            <a:off x="116735" y="239171"/>
            <a:ext cx="11958530" cy="923330"/>
          </a:xfrm>
          <a:prstGeom prst="rect">
            <a:avLst/>
          </a:prstGeom>
        </p:spPr>
        <p:txBody>
          <a:bodyPr wrap="square">
            <a:spAutoFit/>
          </a:bodyPr>
          <a:lstStyle/>
          <a:p>
            <a:pPr algn="ctr"/>
            <a:r>
              <a:rPr lang="en-US" sz="3600" b="1" dirty="0"/>
              <a:t>Solar Thermal</a:t>
            </a:r>
          </a:p>
          <a:p>
            <a:pPr algn="ctr"/>
            <a:r>
              <a:rPr lang="en-US" dirty="0">
                <a:solidFill>
                  <a:schemeClr val="accent3">
                    <a:lumMod val="75000"/>
                  </a:schemeClr>
                </a:solidFill>
              </a:rPr>
              <a:t>Transforms solar radiation into thermal energy, used to heat water for agricultural processes </a:t>
            </a:r>
            <a:endParaRPr lang="en-US" b="1" dirty="0"/>
          </a:p>
        </p:txBody>
      </p:sp>
      <p:pic>
        <p:nvPicPr>
          <p:cNvPr id="17" name="Picture 2"/>
          <p:cNvPicPr>
            <a:picLocks noChangeAspect="1" noChangeArrowheads="1"/>
          </p:cNvPicPr>
          <p:nvPr/>
        </p:nvPicPr>
        <p:blipFill>
          <a:blip r:embed="rId5"/>
          <a:srcRect/>
          <a:stretch>
            <a:fillRect/>
          </a:stretch>
        </p:blipFill>
        <p:spPr bwMode="auto">
          <a:xfrm>
            <a:off x="6156960" y="3304466"/>
            <a:ext cx="3762102" cy="261772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8" name="20 Rectángulo"/>
          <p:cNvSpPr/>
          <p:nvPr/>
        </p:nvSpPr>
        <p:spPr>
          <a:xfrm>
            <a:off x="7418468" y="5921086"/>
            <a:ext cx="1553630" cy="461665"/>
          </a:xfrm>
          <a:prstGeom prst="rect">
            <a:avLst/>
          </a:prstGeom>
        </p:spPr>
        <p:txBody>
          <a:bodyPr wrap="none">
            <a:spAutoFit/>
          </a:bodyPr>
          <a:lstStyle/>
          <a:p>
            <a:r>
              <a:rPr lang="es-MX" sz="2400" b="1" dirty="0">
                <a:solidFill>
                  <a:schemeClr val="accent3">
                    <a:lumMod val="75000"/>
                  </a:schemeClr>
                </a:solidFill>
              </a:rPr>
              <a:t>Chihuahua</a:t>
            </a:r>
          </a:p>
        </p:txBody>
      </p:sp>
      <p:sp>
        <p:nvSpPr>
          <p:cNvPr id="3" name="TextBox 2"/>
          <p:cNvSpPr txBox="1"/>
          <p:nvPr/>
        </p:nvSpPr>
        <p:spPr>
          <a:xfrm>
            <a:off x="-313507" y="1667530"/>
            <a:ext cx="1942012" cy="1200329"/>
          </a:xfrm>
          <a:prstGeom prst="rect">
            <a:avLst/>
          </a:prstGeom>
          <a:noFill/>
        </p:spPr>
        <p:txBody>
          <a:bodyPr wrap="square" rtlCol="0">
            <a:spAutoFit/>
          </a:bodyPr>
          <a:lstStyle/>
          <a:p>
            <a:pPr lvl="1" algn="ctr">
              <a:spcBef>
                <a:spcPts val="1600"/>
              </a:spcBef>
              <a:defRPr/>
            </a:pPr>
            <a:r>
              <a:rPr lang="es-MX" sz="1600" b="1" dirty="0">
                <a:effectLst>
                  <a:glow rad="101600">
                    <a:schemeClr val="accent1">
                      <a:satMod val="175000"/>
                      <a:alpha val="40000"/>
                    </a:schemeClr>
                  </a:glow>
                  <a:outerShdw blurRad="50800" dist="38100" dir="5400000" algn="t" rotWithShape="0">
                    <a:prstClr val="black">
                      <a:alpha val="40000"/>
                    </a:prstClr>
                  </a:outerShdw>
                </a:effectLst>
              </a:rPr>
              <a:t> </a:t>
            </a:r>
            <a:r>
              <a:rPr lang="es-MX" sz="1400" dirty="0">
                <a:solidFill>
                  <a:schemeClr val="accent3">
                    <a:lumMod val="75000"/>
                  </a:schemeClr>
                </a:solidFill>
              </a:rPr>
              <a:t>Hot </a:t>
            </a:r>
            <a:r>
              <a:rPr lang="es-MX" sz="1400" dirty="0" err="1">
                <a:solidFill>
                  <a:schemeClr val="accent3">
                    <a:lumMod val="75000"/>
                  </a:schemeClr>
                </a:solidFill>
              </a:rPr>
              <a:t>water</a:t>
            </a:r>
            <a:r>
              <a:rPr lang="es-MX" sz="1400" dirty="0">
                <a:solidFill>
                  <a:schemeClr val="accent3">
                    <a:lumMod val="75000"/>
                  </a:schemeClr>
                </a:solidFill>
              </a:rPr>
              <a:t> </a:t>
            </a:r>
            <a:r>
              <a:rPr lang="es-MX" sz="1400" dirty="0" err="1">
                <a:solidFill>
                  <a:schemeClr val="accent3">
                    <a:lumMod val="75000"/>
                  </a:schemeClr>
                </a:solidFill>
              </a:rPr>
              <a:t>used</a:t>
            </a:r>
            <a:r>
              <a:rPr lang="es-MX" sz="1400" dirty="0">
                <a:solidFill>
                  <a:schemeClr val="accent3">
                    <a:lumMod val="75000"/>
                  </a:schemeClr>
                </a:solidFill>
              </a:rPr>
              <a:t> in </a:t>
            </a:r>
            <a:r>
              <a:rPr lang="es-MX" sz="1400" dirty="0" err="1">
                <a:solidFill>
                  <a:schemeClr val="accent3">
                    <a:lumMod val="75000"/>
                  </a:schemeClr>
                </a:solidFill>
              </a:rPr>
              <a:t>productive</a:t>
            </a:r>
            <a:r>
              <a:rPr lang="es-MX" sz="1400" dirty="0">
                <a:solidFill>
                  <a:schemeClr val="accent3">
                    <a:lumMod val="75000"/>
                  </a:schemeClr>
                </a:solidFill>
              </a:rPr>
              <a:t> </a:t>
            </a:r>
            <a:r>
              <a:rPr lang="es-MX" sz="1400" dirty="0" err="1">
                <a:solidFill>
                  <a:schemeClr val="accent3">
                    <a:lumMod val="75000"/>
                  </a:schemeClr>
                </a:solidFill>
              </a:rPr>
              <a:t>processes</a:t>
            </a:r>
            <a:r>
              <a:rPr lang="es-MX" sz="1400" dirty="0">
                <a:solidFill>
                  <a:schemeClr val="accent3">
                    <a:lumMod val="75000"/>
                  </a:schemeClr>
                </a:solidFill>
              </a:rPr>
              <a:t> (</a:t>
            </a:r>
            <a:r>
              <a:rPr lang="es-MX" sz="1400" dirty="0" err="1">
                <a:solidFill>
                  <a:schemeClr val="accent3">
                    <a:lumMod val="75000"/>
                  </a:schemeClr>
                </a:solidFill>
              </a:rPr>
              <a:t>boilers</a:t>
            </a:r>
            <a:r>
              <a:rPr lang="es-MX" sz="1400" dirty="0">
                <a:solidFill>
                  <a:schemeClr val="accent3">
                    <a:lumMod val="75000"/>
                  </a:schemeClr>
                </a:solidFill>
              </a:rPr>
              <a:t>, </a:t>
            </a:r>
            <a:r>
              <a:rPr lang="es-MX" sz="1400" dirty="0" err="1">
                <a:solidFill>
                  <a:schemeClr val="accent3">
                    <a:lumMod val="75000"/>
                  </a:schemeClr>
                </a:solidFill>
              </a:rPr>
              <a:t>sanitize</a:t>
            </a:r>
            <a:r>
              <a:rPr lang="es-MX" sz="1400" dirty="0">
                <a:solidFill>
                  <a:schemeClr val="accent3">
                    <a:lumMod val="75000"/>
                  </a:schemeClr>
                </a:solidFill>
              </a:rPr>
              <a:t> </a:t>
            </a:r>
            <a:r>
              <a:rPr lang="es-MX" sz="1400" dirty="0" err="1">
                <a:solidFill>
                  <a:schemeClr val="accent3">
                    <a:lumMod val="75000"/>
                  </a:schemeClr>
                </a:solidFill>
              </a:rPr>
              <a:t>facilities</a:t>
            </a:r>
            <a:r>
              <a:rPr lang="es-MX" sz="1400" dirty="0">
                <a:solidFill>
                  <a:schemeClr val="accent3">
                    <a:lumMod val="75000"/>
                  </a:schemeClr>
                </a:solidFill>
              </a:rPr>
              <a:t>)</a:t>
            </a:r>
          </a:p>
        </p:txBody>
      </p:sp>
      <p:sp>
        <p:nvSpPr>
          <p:cNvPr id="21" name="TextBox 20"/>
          <p:cNvSpPr txBox="1"/>
          <p:nvPr/>
        </p:nvSpPr>
        <p:spPr>
          <a:xfrm>
            <a:off x="9714411" y="4395516"/>
            <a:ext cx="1942012" cy="954107"/>
          </a:xfrm>
          <a:prstGeom prst="rect">
            <a:avLst/>
          </a:prstGeom>
          <a:noFill/>
        </p:spPr>
        <p:txBody>
          <a:bodyPr wrap="square" rtlCol="0">
            <a:spAutoFit/>
          </a:bodyPr>
          <a:lstStyle/>
          <a:p>
            <a:pPr lvl="1" algn="ctr">
              <a:spcBef>
                <a:spcPts val="1600"/>
              </a:spcBef>
              <a:defRPr/>
            </a:pPr>
            <a:r>
              <a:rPr lang="es-MX" sz="1400" dirty="0" err="1">
                <a:solidFill>
                  <a:schemeClr val="accent3">
                    <a:lumMod val="75000"/>
                  </a:schemeClr>
                </a:solidFill>
              </a:rPr>
              <a:t>Decrease</a:t>
            </a:r>
            <a:r>
              <a:rPr lang="es-MX" sz="1400" dirty="0">
                <a:solidFill>
                  <a:schemeClr val="accent3">
                    <a:lumMod val="75000"/>
                  </a:schemeClr>
                </a:solidFill>
              </a:rPr>
              <a:t> in </a:t>
            </a:r>
            <a:r>
              <a:rPr lang="es-MX" sz="1400" dirty="0" err="1">
                <a:solidFill>
                  <a:schemeClr val="accent3">
                    <a:lumMod val="75000"/>
                  </a:schemeClr>
                </a:solidFill>
              </a:rPr>
              <a:t>fossil</a:t>
            </a:r>
            <a:r>
              <a:rPr lang="es-MX" sz="1400" dirty="0">
                <a:solidFill>
                  <a:schemeClr val="accent3">
                    <a:lumMod val="75000"/>
                  </a:schemeClr>
                </a:solidFill>
              </a:rPr>
              <a:t> fuel </a:t>
            </a:r>
            <a:r>
              <a:rPr lang="es-MX" sz="1400" dirty="0" err="1">
                <a:solidFill>
                  <a:schemeClr val="accent3">
                    <a:lumMod val="75000"/>
                  </a:schemeClr>
                </a:solidFill>
              </a:rPr>
              <a:t>consumption</a:t>
            </a:r>
            <a:r>
              <a:rPr lang="es-MX" sz="1400" dirty="0">
                <a:solidFill>
                  <a:schemeClr val="accent3">
                    <a:lumMod val="75000"/>
                  </a:schemeClr>
                </a:solidFill>
              </a:rPr>
              <a:t> (40-70%), GHG </a:t>
            </a:r>
            <a:r>
              <a:rPr lang="es-MX" sz="1400" dirty="0" err="1">
                <a:solidFill>
                  <a:schemeClr val="accent3">
                    <a:lumMod val="75000"/>
                  </a:schemeClr>
                </a:solidFill>
              </a:rPr>
              <a:t>reductions</a:t>
            </a:r>
            <a:endParaRPr lang="es-MX" sz="1400" dirty="0">
              <a:solidFill>
                <a:schemeClr val="accent3">
                  <a:lumMod val="75000"/>
                </a:schemeClr>
              </a:solidFill>
            </a:endParaRPr>
          </a:p>
        </p:txBody>
      </p:sp>
    </p:spTree>
    <p:extLst>
      <p:ext uri="{BB962C8B-B14F-4D97-AF65-F5344CB8AC3E}">
        <p14:creationId xmlns:p14="http://schemas.microsoft.com/office/powerpoint/2010/main" val="42129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D47F764-3548-4A96-9200-D95DBFAB4E3B}" type="slidenum">
              <a:rPr lang="es-MX"/>
              <a:pPr/>
              <a:t>21</a:t>
            </a:fld>
            <a:endParaRPr lang="es-MX" dirty="0"/>
          </a:p>
        </p:txBody>
      </p:sp>
      <p:grpSp>
        <p:nvGrpSpPr>
          <p:cNvPr id="20" name="19 Grupo"/>
          <p:cNvGrpSpPr/>
          <p:nvPr/>
        </p:nvGrpSpPr>
        <p:grpSpPr>
          <a:xfrm>
            <a:off x="723900" y="1435802"/>
            <a:ext cx="4927600" cy="3695600"/>
            <a:chOff x="3107795" y="1232000"/>
            <a:chExt cx="5896505" cy="4453400"/>
          </a:xfrm>
        </p:grpSpPr>
        <p:pic>
          <p:nvPicPr>
            <p:cNvPr id="17" name="16 Imagen"/>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3107795" y="1247675"/>
              <a:ext cx="2916000" cy="2214000"/>
            </a:xfrm>
            <a:prstGeom prst="rect">
              <a:avLst/>
            </a:prstGeom>
            <a:noFill/>
            <a:ln w="44450" cmpd="sng">
              <a:noFill/>
            </a:ln>
          </p:spPr>
        </p:pic>
        <p:pic>
          <p:nvPicPr>
            <p:cNvPr id="18" name="17 Imagen" descr="TIKUPE"/>
            <p:cNvPicPr preferRelativeResize="0"/>
            <p:nvPr/>
          </p:nvPicPr>
          <p:blipFill>
            <a:blip r:embed="rId4" cstate="print"/>
            <a:srcRect/>
            <a:stretch>
              <a:fillRect/>
            </a:stretch>
          </p:blipFill>
          <p:spPr bwMode="auto">
            <a:xfrm>
              <a:off x="3107795" y="3471400"/>
              <a:ext cx="2916000" cy="2214000"/>
            </a:xfrm>
            <a:prstGeom prst="rect">
              <a:avLst/>
            </a:prstGeom>
            <a:noFill/>
            <a:ln w="44450" cmpd="sng">
              <a:noFill/>
            </a:ln>
          </p:spPr>
        </p:pic>
        <p:pic>
          <p:nvPicPr>
            <p:cNvPr id="21" name="Picture 2" descr="DSC0984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8300" y="1232000"/>
              <a:ext cx="2916000" cy="2808000"/>
            </a:xfrm>
            <a:prstGeom prst="rect">
              <a:avLst/>
            </a:prstGeom>
            <a:noFill/>
            <a:ln w="44450" cmpd="sng">
              <a:noFill/>
            </a:ln>
            <a:extLst>
              <a:ext uri="{909E8E84-426E-40DD-AFC4-6F175D3DCCD1}">
                <a14:hiddenFill xmlns:a14="http://schemas.microsoft.com/office/drawing/2010/main">
                  <a:solidFill>
                    <a:srgbClr val="FFFFFF"/>
                  </a:solidFill>
                </a14:hiddenFill>
              </a:ext>
            </a:extLst>
          </p:spPr>
        </p:pic>
        <p:pic>
          <p:nvPicPr>
            <p:cNvPr id="22" name="Picture 1" descr="DSC09837"/>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1264" y="4065400"/>
              <a:ext cx="2916000" cy="1620000"/>
            </a:xfrm>
            <a:prstGeom prst="rect">
              <a:avLst/>
            </a:prstGeom>
            <a:noFill/>
            <a:ln w="44450" cmpd="sng">
              <a:noFill/>
            </a:ln>
            <a:extLst>
              <a:ext uri="{909E8E84-426E-40DD-AFC4-6F175D3DCCD1}">
                <a14:hiddenFill xmlns:a14="http://schemas.microsoft.com/office/drawing/2010/main">
                  <a:solidFill>
                    <a:srgbClr val="FFFFFF"/>
                  </a:solidFill>
                </a14:hiddenFill>
              </a:ext>
            </a:extLst>
          </p:spPr>
        </p:pic>
      </p:grpSp>
      <p:sp>
        <p:nvSpPr>
          <p:cNvPr id="19" name="18 Rectángulo"/>
          <p:cNvSpPr/>
          <p:nvPr/>
        </p:nvSpPr>
        <p:spPr>
          <a:xfrm>
            <a:off x="2532935" y="5264304"/>
            <a:ext cx="1243995" cy="461665"/>
          </a:xfrm>
          <a:prstGeom prst="rect">
            <a:avLst/>
          </a:prstGeom>
        </p:spPr>
        <p:txBody>
          <a:bodyPr wrap="none">
            <a:spAutoFit/>
          </a:bodyPr>
          <a:lstStyle/>
          <a:p>
            <a:r>
              <a:rPr lang="es-MX" sz="2400" b="1" dirty="0">
                <a:solidFill>
                  <a:schemeClr val="accent3">
                    <a:lumMod val="75000"/>
                  </a:schemeClr>
                </a:solidFill>
              </a:rPr>
              <a:t>Morelos</a:t>
            </a:r>
          </a:p>
        </p:txBody>
      </p:sp>
      <p:sp>
        <p:nvSpPr>
          <p:cNvPr id="16" name="Rectangle 15"/>
          <p:cNvSpPr/>
          <p:nvPr/>
        </p:nvSpPr>
        <p:spPr>
          <a:xfrm>
            <a:off x="116735" y="239171"/>
            <a:ext cx="11958530" cy="1200329"/>
          </a:xfrm>
          <a:prstGeom prst="rect">
            <a:avLst/>
          </a:prstGeom>
        </p:spPr>
        <p:txBody>
          <a:bodyPr wrap="square">
            <a:spAutoFit/>
          </a:bodyPr>
          <a:lstStyle/>
          <a:p>
            <a:pPr algn="ctr"/>
            <a:r>
              <a:rPr lang="en-US" sz="3600" b="1" dirty="0"/>
              <a:t>Grid-connected PV Systems</a:t>
            </a:r>
          </a:p>
          <a:p>
            <a:pPr algn="ctr"/>
            <a:r>
              <a:rPr lang="en-US" dirty="0">
                <a:solidFill>
                  <a:schemeClr val="accent3">
                    <a:lumMod val="75000"/>
                  </a:schemeClr>
                </a:solidFill>
              </a:rPr>
              <a:t>Photovoltaic systems convert sunlight directly into electricity.</a:t>
            </a:r>
            <a:endParaRPr lang="es-MX" dirty="0">
              <a:solidFill>
                <a:schemeClr val="accent3">
                  <a:lumMod val="75000"/>
                </a:schemeClr>
              </a:solidFill>
            </a:endParaRPr>
          </a:p>
          <a:p>
            <a:pPr algn="ctr"/>
            <a:endParaRPr lang="en-US" b="1" dirty="0"/>
          </a:p>
        </p:txBody>
      </p:sp>
      <p:pic>
        <p:nvPicPr>
          <p:cNvPr id="25" name="23 Imagen" descr="SFTV.jpg"/>
          <p:cNvPicPr>
            <a:picLocks noChangeAspect="1"/>
          </p:cNvPicPr>
          <p:nvPr/>
        </p:nvPicPr>
        <p:blipFill>
          <a:blip r:embed="rId7" cstate="print"/>
          <a:stretch>
            <a:fillRect/>
          </a:stretch>
        </p:blipFill>
        <p:spPr>
          <a:xfrm>
            <a:off x="6647813" y="1435802"/>
            <a:ext cx="5117773" cy="36956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6" name="26 Rectángulo"/>
          <p:cNvSpPr/>
          <p:nvPr/>
        </p:nvSpPr>
        <p:spPr>
          <a:xfrm>
            <a:off x="8610600" y="5248957"/>
            <a:ext cx="1080424" cy="461665"/>
          </a:xfrm>
          <a:prstGeom prst="rect">
            <a:avLst/>
          </a:prstGeom>
        </p:spPr>
        <p:txBody>
          <a:bodyPr wrap="none">
            <a:spAutoFit/>
          </a:bodyPr>
          <a:lstStyle/>
          <a:p>
            <a:r>
              <a:rPr lang="es-MX" sz="2400" b="1" dirty="0">
                <a:solidFill>
                  <a:schemeClr val="accent3">
                    <a:lumMod val="75000"/>
                  </a:schemeClr>
                </a:solidFill>
              </a:rPr>
              <a:t>Sonora</a:t>
            </a:r>
          </a:p>
        </p:txBody>
      </p:sp>
      <p:sp>
        <p:nvSpPr>
          <p:cNvPr id="27" name="18 Rectángulo"/>
          <p:cNvSpPr/>
          <p:nvPr/>
        </p:nvSpPr>
        <p:spPr>
          <a:xfrm>
            <a:off x="516902" y="5858871"/>
            <a:ext cx="5276060" cy="584775"/>
          </a:xfrm>
          <a:prstGeom prst="rect">
            <a:avLst/>
          </a:prstGeom>
        </p:spPr>
        <p:txBody>
          <a:bodyPr wrap="none">
            <a:spAutoFit/>
          </a:bodyPr>
          <a:lstStyle/>
          <a:p>
            <a:r>
              <a:rPr lang="es-MX" sz="1600" b="1" dirty="0" err="1">
                <a:solidFill>
                  <a:schemeClr val="accent3">
                    <a:lumMod val="75000"/>
                  </a:schemeClr>
                </a:solidFill>
              </a:rPr>
              <a:t>Installed</a:t>
            </a:r>
            <a:r>
              <a:rPr lang="es-MX" sz="1600" b="1" dirty="0">
                <a:solidFill>
                  <a:schemeClr val="accent3">
                    <a:lumMod val="75000"/>
                  </a:schemeClr>
                </a:solidFill>
              </a:rPr>
              <a:t> in </a:t>
            </a:r>
            <a:r>
              <a:rPr lang="es-MX" sz="1600" b="1" dirty="0" err="1">
                <a:solidFill>
                  <a:schemeClr val="accent3">
                    <a:lumMod val="75000"/>
                  </a:schemeClr>
                </a:solidFill>
              </a:rPr>
              <a:t>agribusinesses</a:t>
            </a:r>
            <a:r>
              <a:rPr lang="es-MX" sz="1600" b="1" dirty="0">
                <a:solidFill>
                  <a:schemeClr val="accent3">
                    <a:lumMod val="75000"/>
                  </a:schemeClr>
                </a:solidFill>
              </a:rPr>
              <a:t> </a:t>
            </a:r>
            <a:r>
              <a:rPr lang="es-MX" sz="1600" b="1" dirty="0" err="1">
                <a:solidFill>
                  <a:schemeClr val="accent3">
                    <a:lumMod val="75000"/>
                  </a:schemeClr>
                </a:solidFill>
              </a:rPr>
              <a:t>with</a:t>
            </a:r>
            <a:r>
              <a:rPr lang="es-MX" sz="1600" b="1" dirty="0">
                <a:solidFill>
                  <a:schemeClr val="accent3">
                    <a:lumMod val="75000"/>
                  </a:schemeClr>
                </a:solidFill>
              </a:rPr>
              <a:t> </a:t>
            </a:r>
            <a:r>
              <a:rPr lang="es-MX" sz="1600" b="1" dirty="0" err="1">
                <a:solidFill>
                  <a:schemeClr val="accent3">
                    <a:lumMod val="75000"/>
                  </a:schemeClr>
                </a:solidFill>
              </a:rPr>
              <a:t>high</a:t>
            </a:r>
            <a:r>
              <a:rPr lang="es-MX" sz="1600" b="1" dirty="0">
                <a:solidFill>
                  <a:schemeClr val="accent3">
                    <a:lumMod val="75000"/>
                  </a:schemeClr>
                </a:solidFill>
              </a:rPr>
              <a:t> </a:t>
            </a:r>
            <a:r>
              <a:rPr lang="es-MX" sz="1600" b="1" dirty="0" err="1">
                <a:solidFill>
                  <a:schemeClr val="accent3">
                    <a:lumMod val="75000"/>
                  </a:schemeClr>
                </a:solidFill>
              </a:rPr>
              <a:t>electricity</a:t>
            </a:r>
            <a:r>
              <a:rPr lang="es-MX" sz="1600" b="1" dirty="0">
                <a:solidFill>
                  <a:schemeClr val="accent3">
                    <a:lumMod val="75000"/>
                  </a:schemeClr>
                </a:solidFill>
              </a:rPr>
              <a:t> </a:t>
            </a:r>
            <a:r>
              <a:rPr lang="es-MX" sz="1600" b="1" dirty="0" err="1">
                <a:solidFill>
                  <a:schemeClr val="accent3">
                    <a:lumMod val="75000"/>
                  </a:schemeClr>
                </a:solidFill>
              </a:rPr>
              <a:t>consumption</a:t>
            </a:r>
            <a:endParaRPr lang="es-MX" sz="1600" b="1" dirty="0">
              <a:solidFill>
                <a:schemeClr val="accent3">
                  <a:lumMod val="75000"/>
                </a:schemeClr>
              </a:solidFill>
            </a:endParaRPr>
          </a:p>
          <a:p>
            <a:endParaRPr lang="es-MX" sz="1600" b="1" dirty="0">
              <a:solidFill>
                <a:schemeClr val="accent3">
                  <a:lumMod val="75000"/>
                </a:schemeClr>
              </a:solidFill>
            </a:endParaRPr>
          </a:p>
        </p:txBody>
      </p:sp>
      <p:sp>
        <p:nvSpPr>
          <p:cNvPr id="28" name="18 Rectángulo"/>
          <p:cNvSpPr/>
          <p:nvPr/>
        </p:nvSpPr>
        <p:spPr>
          <a:xfrm>
            <a:off x="7282877" y="5828177"/>
            <a:ext cx="4070923" cy="584775"/>
          </a:xfrm>
          <a:prstGeom prst="rect">
            <a:avLst/>
          </a:prstGeom>
        </p:spPr>
        <p:txBody>
          <a:bodyPr wrap="none">
            <a:spAutoFit/>
          </a:bodyPr>
          <a:lstStyle/>
          <a:p>
            <a:r>
              <a:rPr lang="es-MX" sz="1600" b="1" dirty="0" err="1">
                <a:solidFill>
                  <a:schemeClr val="accent3">
                    <a:lumMod val="75000"/>
                  </a:schemeClr>
                </a:solidFill>
              </a:rPr>
              <a:t>Reduced</a:t>
            </a:r>
            <a:r>
              <a:rPr lang="es-MX" sz="1600" b="1" dirty="0">
                <a:solidFill>
                  <a:schemeClr val="accent3">
                    <a:lumMod val="75000"/>
                  </a:schemeClr>
                </a:solidFill>
              </a:rPr>
              <a:t> use of </a:t>
            </a:r>
            <a:r>
              <a:rPr lang="es-MX" sz="1600" b="1" dirty="0" err="1">
                <a:solidFill>
                  <a:schemeClr val="accent3">
                    <a:lumMod val="75000"/>
                  </a:schemeClr>
                </a:solidFill>
              </a:rPr>
              <a:t>electricity</a:t>
            </a:r>
            <a:r>
              <a:rPr lang="es-MX" sz="1600" b="1" dirty="0">
                <a:solidFill>
                  <a:schemeClr val="accent3">
                    <a:lumMod val="75000"/>
                  </a:schemeClr>
                </a:solidFill>
              </a:rPr>
              <a:t> </a:t>
            </a:r>
            <a:r>
              <a:rPr lang="es-MX" sz="1600" b="1" dirty="0" err="1">
                <a:solidFill>
                  <a:schemeClr val="accent3">
                    <a:lumMod val="75000"/>
                  </a:schemeClr>
                </a:solidFill>
              </a:rPr>
              <a:t>from</a:t>
            </a:r>
            <a:r>
              <a:rPr lang="es-MX" sz="1600" b="1" dirty="0">
                <a:solidFill>
                  <a:schemeClr val="accent3">
                    <a:lumMod val="75000"/>
                  </a:schemeClr>
                </a:solidFill>
              </a:rPr>
              <a:t> </a:t>
            </a:r>
            <a:r>
              <a:rPr lang="es-MX" sz="1600" b="1" dirty="0" err="1">
                <a:solidFill>
                  <a:schemeClr val="accent3">
                    <a:lumMod val="75000"/>
                  </a:schemeClr>
                </a:solidFill>
              </a:rPr>
              <a:t>National</a:t>
            </a:r>
            <a:r>
              <a:rPr lang="es-MX" sz="1600" b="1" dirty="0">
                <a:solidFill>
                  <a:schemeClr val="accent3">
                    <a:lumMod val="75000"/>
                  </a:schemeClr>
                </a:solidFill>
              </a:rPr>
              <a:t> </a:t>
            </a:r>
            <a:r>
              <a:rPr lang="es-MX" sz="1600" b="1" dirty="0" err="1">
                <a:solidFill>
                  <a:schemeClr val="accent3">
                    <a:lumMod val="75000"/>
                  </a:schemeClr>
                </a:solidFill>
              </a:rPr>
              <a:t>Grid</a:t>
            </a:r>
            <a:endParaRPr lang="es-MX" sz="1600" b="1" dirty="0">
              <a:solidFill>
                <a:schemeClr val="accent3">
                  <a:lumMod val="75000"/>
                </a:schemeClr>
              </a:solidFill>
            </a:endParaRPr>
          </a:p>
          <a:p>
            <a:endParaRPr lang="es-MX" sz="1600" b="1" dirty="0">
              <a:solidFill>
                <a:schemeClr val="accent3">
                  <a:lumMod val="75000"/>
                </a:schemeClr>
              </a:solidFill>
            </a:endParaRPr>
          </a:p>
        </p:txBody>
      </p:sp>
    </p:spTree>
    <p:extLst>
      <p:ext uri="{BB962C8B-B14F-4D97-AF65-F5344CB8AC3E}">
        <p14:creationId xmlns:p14="http://schemas.microsoft.com/office/powerpoint/2010/main" val="141665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3806DF3-ACAD-4683-A326-F4139C9D3482}"/>
              </a:ext>
            </a:extLst>
          </p:cNvPr>
          <p:cNvSpPr>
            <a:spLocks noGrp="1"/>
          </p:cNvSpPr>
          <p:nvPr>
            <p:ph idx="1"/>
          </p:nvPr>
        </p:nvSpPr>
        <p:spPr>
          <a:xfrm>
            <a:off x="508983" y="965641"/>
            <a:ext cx="4558309" cy="3181684"/>
          </a:xfrm>
        </p:spPr>
        <p:txBody>
          <a:bodyPr anchor="t">
            <a:noAutofit/>
          </a:bodyPr>
          <a:lstStyle/>
          <a:p>
            <a:pPr marL="0" indent="0">
              <a:buNone/>
            </a:pPr>
            <a:r>
              <a:rPr lang="en-US" sz="4400" dirty="0"/>
              <a:t>Access</a:t>
            </a:r>
          </a:p>
          <a:p>
            <a:pPr marL="0" indent="0">
              <a:buNone/>
            </a:pPr>
            <a:endParaRPr lang="en-US" sz="4400" dirty="0"/>
          </a:p>
          <a:p>
            <a:pPr marL="0" indent="0">
              <a:buNone/>
            </a:pPr>
            <a:r>
              <a:rPr lang="en-US" sz="4400" dirty="0"/>
              <a:t>Cost</a:t>
            </a:r>
          </a:p>
          <a:p>
            <a:pPr marL="0" indent="0">
              <a:buNone/>
            </a:pPr>
            <a:endParaRPr lang="en-US" sz="4400" dirty="0"/>
          </a:p>
          <a:p>
            <a:pPr marL="0" indent="0">
              <a:buNone/>
            </a:pPr>
            <a:r>
              <a:rPr lang="en-US" sz="4400" dirty="0"/>
              <a:t>GHG emissions from Agriculture</a:t>
            </a:r>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42DB68F-2850-4A4A-814B-ABCC84758EC7}"/>
              </a:ext>
            </a:extLst>
          </p:cNvPr>
          <p:cNvPicPr>
            <a:picLocks noChangeAspect="1"/>
          </p:cNvPicPr>
          <p:nvPr/>
        </p:nvPicPr>
        <p:blipFill rotWithShape="1">
          <a:blip r:embed="rId3"/>
          <a:srcRect l="21016" r="22482" b="-3"/>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B3D4663B-B7A6-4909-B967-6F48222D294F}"/>
              </a:ext>
            </a:extLst>
          </p:cNvPr>
          <p:cNvPicPr>
            <a:picLocks noChangeAspect="1"/>
          </p:cNvPicPr>
          <p:nvPr/>
        </p:nvPicPr>
        <p:blipFill rotWithShape="1">
          <a:blip r:embed="rId4"/>
          <a:srcRect l="31064" r="4424" b="-2"/>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8"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9A214D30-629D-4620-B83A-5A0648686F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572" b="-2"/>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38359385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51114" y="1355362"/>
            <a:ext cx="5181600" cy="4351338"/>
          </a:xfrm>
        </p:spPr>
        <p:txBody>
          <a:bodyPr>
            <a:normAutofit/>
          </a:bodyPr>
          <a:lstStyle/>
          <a:p>
            <a:pPr marL="0" indent="0">
              <a:buNone/>
            </a:pPr>
            <a:r>
              <a:rPr lang="en-US" sz="2100" b="1" dirty="0"/>
              <a:t>Global food demand is growing</a:t>
            </a:r>
          </a:p>
          <a:p>
            <a:pPr marL="0" indent="0">
              <a:buNone/>
            </a:pPr>
            <a:endParaRPr lang="en-US" dirty="0"/>
          </a:p>
        </p:txBody>
      </p:sp>
      <p:sp>
        <p:nvSpPr>
          <p:cNvPr id="4" name="Content Placeholder 3"/>
          <p:cNvSpPr>
            <a:spLocks noGrp="1"/>
          </p:cNvSpPr>
          <p:nvPr>
            <p:ph sz="half" idx="2"/>
          </p:nvPr>
        </p:nvSpPr>
        <p:spPr>
          <a:xfrm>
            <a:off x="6172199" y="1259568"/>
            <a:ext cx="5181600" cy="4351338"/>
          </a:xfrm>
        </p:spPr>
        <p:txBody>
          <a:bodyPr>
            <a:normAutofit/>
          </a:bodyPr>
          <a:lstStyle/>
          <a:p>
            <a:pPr marL="0" indent="0">
              <a:buNone/>
            </a:pPr>
            <a:r>
              <a:rPr lang="en-US" sz="2100" b="1" dirty="0"/>
              <a:t>Growing agribusinesses increasingly need energy and water for irrigation, production and processing </a:t>
            </a:r>
          </a:p>
          <a:p>
            <a:endParaRPr lang="en-US" dirty="0"/>
          </a:p>
        </p:txBody>
      </p:sp>
      <p:sp>
        <p:nvSpPr>
          <p:cNvPr id="5" name="Rectangle 4"/>
          <p:cNvSpPr/>
          <p:nvPr/>
        </p:nvSpPr>
        <p:spPr>
          <a:xfrm>
            <a:off x="1173780" y="382542"/>
            <a:ext cx="10221131" cy="461665"/>
          </a:xfrm>
          <a:prstGeom prst="rect">
            <a:avLst/>
          </a:prstGeom>
        </p:spPr>
        <p:txBody>
          <a:bodyPr wrap="none">
            <a:spAutoFit/>
          </a:bodyPr>
          <a:lstStyle/>
          <a:p>
            <a:r>
              <a:rPr lang="en-US" sz="2400" b="1" dirty="0"/>
              <a:t>Globally, farmers face growing global food demand and associated input needs</a:t>
            </a:r>
          </a:p>
        </p:txBody>
      </p:sp>
      <p:pic>
        <p:nvPicPr>
          <p:cNvPr id="2" name="Picture 1"/>
          <p:cNvPicPr>
            <a:picLocks noChangeAspect="1"/>
          </p:cNvPicPr>
          <p:nvPr/>
        </p:nvPicPr>
        <p:blipFill>
          <a:blip r:embed="rId3"/>
          <a:stretch>
            <a:fillRect/>
          </a:stretch>
        </p:blipFill>
        <p:spPr>
          <a:xfrm>
            <a:off x="975360" y="2323687"/>
            <a:ext cx="4398015" cy="4272158"/>
          </a:xfrm>
          <a:prstGeom prst="rect">
            <a:avLst/>
          </a:prstGeom>
        </p:spPr>
      </p:pic>
      <p:sp>
        <p:nvSpPr>
          <p:cNvPr id="6" name="TextBox 5"/>
          <p:cNvSpPr txBox="1"/>
          <p:nvPr/>
        </p:nvSpPr>
        <p:spPr>
          <a:xfrm>
            <a:off x="2961100" y="6595845"/>
            <a:ext cx="2412275" cy="230832"/>
          </a:xfrm>
          <a:prstGeom prst="rect">
            <a:avLst/>
          </a:prstGeom>
          <a:noFill/>
        </p:spPr>
        <p:txBody>
          <a:bodyPr wrap="square" rtlCol="0">
            <a:spAutoFit/>
          </a:bodyPr>
          <a:lstStyle/>
          <a:p>
            <a:r>
              <a:rPr lang="en-US" sz="900" dirty="0"/>
              <a:t>National Geographic, The Future of Food, 2015</a:t>
            </a:r>
          </a:p>
        </p:txBody>
      </p:sp>
      <p:pic>
        <p:nvPicPr>
          <p:cNvPr id="7" name="Picture 6"/>
          <p:cNvPicPr>
            <a:picLocks noChangeAspect="1"/>
          </p:cNvPicPr>
          <p:nvPr/>
        </p:nvPicPr>
        <p:blipFill>
          <a:blip r:embed="rId4"/>
          <a:stretch>
            <a:fillRect/>
          </a:stretch>
        </p:blipFill>
        <p:spPr>
          <a:xfrm>
            <a:off x="6699613" y="2252445"/>
            <a:ext cx="4000500" cy="4343400"/>
          </a:xfrm>
          <a:prstGeom prst="rect">
            <a:avLst/>
          </a:prstGeom>
        </p:spPr>
      </p:pic>
      <p:sp>
        <p:nvSpPr>
          <p:cNvPr id="8" name="TextBox 7"/>
          <p:cNvSpPr txBox="1"/>
          <p:nvPr/>
        </p:nvSpPr>
        <p:spPr>
          <a:xfrm>
            <a:off x="8390709" y="6595845"/>
            <a:ext cx="2412275" cy="230832"/>
          </a:xfrm>
          <a:prstGeom prst="rect">
            <a:avLst/>
          </a:prstGeom>
          <a:noFill/>
        </p:spPr>
        <p:txBody>
          <a:bodyPr wrap="square" rtlCol="0">
            <a:spAutoFit/>
          </a:bodyPr>
          <a:lstStyle/>
          <a:p>
            <a:r>
              <a:rPr lang="en-US" sz="900" dirty="0"/>
              <a:t>National Geographic, The Future of Food, 2015</a:t>
            </a:r>
          </a:p>
        </p:txBody>
      </p:sp>
    </p:spTree>
    <p:extLst>
      <p:ext uri="{BB962C8B-B14F-4D97-AF65-F5344CB8AC3E}">
        <p14:creationId xmlns:p14="http://schemas.microsoft.com/office/powerpoint/2010/main" val="152425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46638-163E-4420-8017-016D5A4331D7}"/>
              </a:ext>
            </a:extLst>
          </p:cNvPr>
          <p:cNvSpPr>
            <a:spLocks noGrp="1"/>
          </p:cNvSpPr>
          <p:nvPr>
            <p:ph type="title"/>
          </p:nvPr>
        </p:nvSpPr>
        <p:spPr/>
        <p:txBody>
          <a:bodyPr>
            <a:normAutofit/>
          </a:bodyPr>
          <a:lstStyle/>
          <a:p>
            <a:r>
              <a:rPr lang="en-US" sz="2400" b="1" dirty="0">
                <a:latin typeface="+mn-lt"/>
                <a:ea typeface="+mn-ea"/>
                <a:cs typeface="+mn-cs"/>
              </a:rPr>
              <a:t>Energy’s contribution to Agriculture GHG is significant…</a:t>
            </a:r>
          </a:p>
        </p:txBody>
      </p:sp>
      <p:sp>
        <p:nvSpPr>
          <p:cNvPr id="4" name="Content Placeholder 3">
            <a:extLst>
              <a:ext uri="{FF2B5EF4-FFF2-40B4-BE49-F238E27FC236}">
                <a16:creationId xmlns:a16="http://schemas.microsoft.com/office/drawing/2014/main" id="{7BBE833B-D80A-4EEA-AEF9-DB126A443F5E}"/>
              </a:ext>
            </a:extLst>
          </p:cNvPr>
          <p:cNvSpPr>
            <a:spLocks noGrp="1"/>
          </p:cNvSpPr>
          <p:nvPr>
            <p:ph sz="half" idx="2"/>
          </p:nvPr>
        </p:nvSpPr>
        <p:spPr/>
        <p:txBody>
          <a:bodyPr>
            <a:normAutofit/>
          </a:bodyPr>
          <a:lstStyle/>
          <a:p>
            <a:pPr marL="0" indent="0">
              <a:buNone/>
            </a:pPr>
            <a:r>
              <a:rPr lang="en-US" sz="2400" b="1" dirty="0"/>
              <a:t>=</a:t>
            </a:r>
          </a:p>
        </p:txBody>
      </p:sp>
      <p:pic>
        <p:nvPicPr>
          <p:cNvPr id="5" name="Picture 4">
            <a:extLst>
              <a:ext uri="{FF2B5EF4-FFF2-40B4-BE49-F238E27FC236}">
                <a16:creationId xmlns:a16="http://schemas.microsoft.com/office/drawing/2014/main" id="{FE09AFBF-AEFF-418E-AD85-56ABE10EF3C0}"/>
              </a:ext>
            </a:extLst>
          </p:cNvPr>
          <p:cNvPicPr>
            <a:picLocks noChangeAspect="1"/>
          </p:cNvPicPr>
          <p:nvPr/>
        </p:nvPicPr>
        <p:blipFill>
          <a:blip r:embed="rId3"/>
          <a:stretch>
            <a:fillRect/>
          </a:stretch>
        </p:blipFill>
        <p:spPr>
          <a:xfrm>
            <a:off x="1539551" y="1417450"/>
            <a:ext cx="8191406" cy="4759513"/>
          </a:xfrm>
          <a:prstGeom prst="rect">
            <a:avLst/>
          </a:prstGeom>
        </p:spPr>
      </p:pic>
      <p:sp>
        <p:nvSpPr>
          <p:cNvPr id="6" name="TextBox 5">
            <a:extLst>
              <a:ext uri="{FF2B5EF4-FFF2-40B4-BE49-F238E27FC236}">
                <a16:creationId xmlns:a16="http://schemas.microsoft.com/office/drawing/2014/main" id="{3C9A5555-DB00-4D67-9BA6-E261C315A714}"/>
              </a:ext>
            </a:extLst>
          </p:cNvPr>
          <p:cNvSpPr txBox="1"/>
          <p:nvPr/>
        </p:nvSpPr>
        <p:spPr>
          <a:xfrm>
            <a:off x="1819469" y="6176963"/>
            <a:ext cx="4627984" cy="307777"/>
          </a:xfrm>
          <a:prstGeom prst="rect">
            <a:avLst/>
          </a:prstGeom>
          <a:noFill/>
        </p:spPr>
        <p:txBody>
          <a:bodyPr wrap="square" rtlCol="0">
            <a:spAutoFit/>
          </a:bodyPr>
          <a:lstStyle/>
          <a:p>
            <a:r>
              <a:rPr lang="en-US" sz="1400" dirty="0"/>
              <a:t>WRI 2018 Creating a Sustainable Food Future</a:t>
            </a:r>
          </a:p>
        </p:txBody>
      </p:sp>
    </p:spTree>
    <p:extLst>
      <p:ext uri="{BB962C8B-B14F-4D97-AF65-F5344CB8AC3E}">
        <p14:creationId xmlns:p14="http://schemas.microsoft.com/office/powerpoint/2010/main" val="47637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0EC6-1C2B-437C-A0DD-7EF0E2A928F8}"/>
              </a:ext>
            </a:extLst>
          </p:cNvPr>
          <p:cNvSpPr>
            <a:spLocks noGrp="1"/>
          </p:cNvSpPr>
          <p:nvPr>
            <p:ph type="title"/>
          </p:nvPr>
        </p:nvSpPr>
        <p:spPr/>
        <p:txBody>
          <a:bodyPr/>
          <a:lstStyle/>
          <a:p>
            <a:pPr algn="ctr"/>
            <a:r>
              <a:rPr lang="en-US" dirty="0"/>
              <a:t>Uruguay’s Agenda 2030</a:t>
            </a:r>
            <a:br>
              <a:rPr lang="en-US" dirty="0"/>
            </a:br>
            <a:endParaRPr lang="en-US" dirty="0"/>
          </a:p>
        </p:txBody>
      </p:sp>
      <p:pic>
        <p:nvPicPr>
          <p:cNvPr id="6" name="Content Placeholder 5">
            <a:extLst>
              <a:ext uri="{FF2B5EF4-FFF2-40B4-BE49-F238E27FC236}">
                <a16:creationId xmlns:a16="http://schemas.microsoft.com/office/drawing/2014/main" id="{7EABA593-BB89-4456-A8C2-4AC05BA74A54}"/>
              </a:ext>
            </a:extLst>
          </p:cNvPr>
          <p:cNvPicPr>
            <a:picLocks noGrp="1" noChangeAspect="1"/>
          </p:cNvPicPr>
          <p:nvPr>
            <p:ph sz="half" idx="2"/>
          </p:nvPr>
        </p:nvPicPr>
        <p:blipFill>
          <a:blip r:embed="rId3"/>
          <a:stretch>
            <a:fillRect/>
          </a:stretch>
        </p:blipFill>
        <p:spPr>
          <a:xfrm>
            <a:off x="6384235" y="1819469"/>
            <a:ext cx="5411746" cy="3024835"/>
          </a:xfrm>
          <a:prstGeom prst="rect">
            <a:avLst/>
          </a:prstGeom>
        </p:spPr>
      </p:pic>
      <p:pic>
        <p:nvPicPr>
          <p:cNvPr id="5" name="Picture 4">
            <a:extLst>
              <a:ext uri="{FF2B5EF4-FFF2-40B4-BE49-F238E27FC236}">
                <a16:creationId xmlns:a16="http://schemas.microsoft.com/office/drawing/2014/main" id="{5391B640-6999-45D6-A45D-8EFE371778E8}"/>
              </a:ext>
            </a:extLst>
          </p:cNvPr>
          <p:cNvPicPr>
            <a:picLocks noChangeAspect="1"/>
          </p:cNvPicPr>
          <p:nvPr/>
        </p:nvPicPr>
        <p:blipFill>
          <a:blip r:embed="rId4"/>
          <a:stretch>
            <a:fillRect/>
          </a:stretch>
        </p:blipFill>
        <p:spPr>
          <a:xfrm>
            <a:off x="228068" y="1819469"/>
            <a:ext cx="5360337" cy="3024835"/>
          </a:xfrm>
          <a:prstGeom prst="rect">
            <a:avLst/>
          </a:prstGeom>
        </p:spPr>
      </p:pic>
      <p:sp>
        <p:nvSpPr>
          <p:cNvPr id="4" name="TextBox 3">
            <a:extLst>
              <a:ext uri="{FF2B5EF4-FFF2-40B4-BE49-F238E27FC236}">
                <a16:creationId xmlns:a16="http://schemas.microsoft.com/office/drawing/2014/main" id="{62619401-B5D2-46C8-B6AC-4A171DE738B3}"/>
              </a:ext>
            </a:extLst>
          </p:cNvPr>
          <p:cNvSpPr txBox="1"/>
          <p:nvPr/>
        </p:nvSpPr>
        <p:spPr>
          <a:xfrm>
            <a:off x="4058816" y="5505061"/>
            <a:ext cx="8248262" cy="369332"/>
          </a:xfrm>
          <a:prstGeom prst="rect">
            <a:avLst/>
          </a:prstGeom>
          <a:noFill/>
        </p:spPr>
        <p:txBody>
          <a:bodyPr wrap="square" rtlCol="0">
            <a:spAutoFit/>
          </a:bodyPr>
          <a:lstStyle/>
          <a:p>
            <a:r>
              <a:rPr lang="en-US" dirty="0"/>
              <a:t>How to feed 50 million people by 2030?</a:t>
            </a:r>
          </a:p>
        </p:txBody>
      </p:sp>
      <p:sp>
        <p:nvSpPr>
          <p:cNvPr id="7" name="Arrow: Right 6">
            <a:extLst>
              <a:ext uri="{FF2B5EF4-FFF2-40B4-BE49-F238E27FC236}">
                <a16:creationId xmlns:a16="http://schemas.microsoft.com/office/drawing/2014/main" id="{49449BE5-3298-4B1E-BEA6-FFB6EA724A89}"/>
              </a:ext>
            </a:extLst>
          </p:cNvPr>
          <p:cNvSpPr/>
          <p:nvPr/>
        </p:nvSpPr>
        <p:spPr>
          <a:xfrm>
            <a:off x="5669079" y="2972724"/>
            <a:ext cx="634481" cy="625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635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51D3441-702F-4EFE-8F30-C4361BDF9B3C}"/>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45D5432D-CAE3-4D03-B9BC-3926EEF42644}"/>
              </a:ext>
            </a:extLst>
          </p:cNvPr>
          <p:cNvPicPr>
            <a:picLocks noChangeAspect="1"/>
          </p:cNvPicPr>
          <p:nvPr/>
        </p:nvPicPr>
        <p:blipFill>
          <a:blip r:embed="rId3"/>
          <a:stretch>
            <a:fillRect/>
          </a:stretch>
        </p:blipFill>
        <p:spPr>
          <a:xfrm>
            <a:off x="-36066" y="0"/>
            <a:ext cx="12228066" cy="6837831"/>
          </a:xfrm>
          <a:prstGeom prst="rect">
            <a:avLst/>
          </a:prstGeom>
        </p:spPr>
      </p:pic>
      <p:sp>
        <p:nvSpPr>
          <p:cNvPr id="9" name="Title 8">
            <a:extLst>
              <a:ext uri="{FF2B5EF4-FFF2-40B4-BE49-F238E27FC236}">
                <a16:creationId xmlns:a16="http://schemas.microsoft.com/office/drawing/2014/main" id="{11C8EFD5-EA97-46B1-B2AB-64A7C90F1305}"/>
              </a:ext>
            </a:extLst>
          </p:cNvPr>
          <p:cNvSpPr>
            <a:spLocks noGrp="1"/>
          </p:cNvSpPr>
          <p:nvPr>
            <p:ph type="title"/>
          </p:nvPr>
        </p:nvSpPr>
        <p:spPr/>
        <p:txBody>
          <a:bodyPr>
            <a:normAutofit/>
          </a:bodyPr>
          <a:lstStyle/>
          <a:p>
            <a:pPr algn="ctr"/>
            <a:r>
              <a:rPr lang="en-US" sz="2000" dirty="0">
                <a:solidFill>
                  <a:schemeClr val="bg1"/>
                </a:solidFill>
              </a:rPr>
              <a:t>Increasing volume, access to differentiated markets</a:t>
            </a:r>
          </a:p>
        </p:txBody>
      </p:sp>
    </p:spTree>
    <p:extLst>
      <p:ext uri="{BB962C8B-B14F-4D97-AF65-F5344CB8AC3E}">
        <p14:creationId xmlns:p14="http://schemas.microsoft.com/office/powerpoint/2010/main" val="3281721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6822B-7BE7-4B3E-B869-39A937548491}"/>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dirty="0">
                <a:solidFill>
                  <a:srgbClr val="FFFFFF"/>
                </a:solidFill>
              </a:rPr>
              <a:t>Sustainable Intensification includes:</a:t>
            </a:r>
          </a:p>
        </p:txBody>
      </p:sp>
      <p:pic>
        <p:nvPicPr>
          <p:cNvPr id="6" name="Picture 5">
            <a:extLst>
              <a:ext uri="{FF2B5EF4-FFF2-40B4-BE49-F238E27FC236}">
                <a16:creationId xmlns:a16="http://schemas.microsoft.com/office/drawing/2014/main" id="{F1ACF659-B352-4BA4-9492-60671BC8B8CF}"/>
              </a:ext>
            </a:extLst>
          </p:cNvPr>
          <p:cNvPicPr>
            <a:picLocks noChangeAspect="1"/>
          </p:cNvPicPr>
          <p:nvPr/>
        </p:nvPicPr>
        <p:blipFill>
          <a:blip r:embed="rId2"/>
          <a:stretch>
            <a:fillRect/>
          </a:stretch>
        </p:blipFill>
        <p:spPr>
          <a:xfrm>
            <a:off x="481886" y="861354"/>
            <a:ext cx="3662730" cy="2023658"/>
          </a:xfrm>
          <a:prstGeom prst="rect">
            <a:avLst/>
          </a:prstGeom>
        </p:spPr>
      </p:pic>
      <p:cxnSp>
        <p:nvCxnSpPr>
          <p:cNvPr id="19" name="Straight Connector 1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51661D1-E38B-4E5A-83E1-62AC4106CEFC}"/>
              </a:ext>
            </a:extLst>
          </p:cNvPr>
          <p:cNvPicPr>
            <a:picLocks noChangeAspect="1"/>
          </p:cNvPicPr>
          <p:nvPr/>
        </p:nvPicPr>
        <p:blipFill>
          <a:blip r:embed="rId3"/>
          <a:stretch>
            <a:fillRect/>
          </a:stretch>
        </p:blipFill>
        <p:spPr>
          <a:xfrm>
            <a:off x="481886" y="4105272"/>
            <a:ext cx="3662730" cy="1758110"/>
          </a:xfrm>
          <a:prstGeom prst="rect">
            <a:avLst/>
          </a:prstGeom>
        </p:spPr>
      </p:pic>
      <p:sp>
        <p:nvSpPr>
          <p:cNvPr id="3" name="Content Placeholder 2">
            <a:extLst>
              <a:ext uri="{FF2B5EF4-FFF2-40B4-BE49-F238E27FC236}">
                <a16:creationId xmlns:a16="http://schemas.microsoft.com/office/drawing/2014/main" id="{A8166819-ABA1-4DCE-9571-B3C9935A6D36}"/>
              </a:ext>
            </a:extLst>
          </p:cNvPr>
          <p:cNvSpPr>
            <a:spLocks noGrp="1"/>
          </p:cNvSpPr>
          <p:nvPr>
            <p:ph sz="half" idx="1"/>
          </p:nvPr>
        </p:nvSpPr>
        <p:spPr>
          <a:xfrm>
            <a:off x="5297762" y="2799889"/>
            <a:ext cx="5747187" cy="2987543"/>
          </a:xfrm>
        </p:spPr>
        <p:txBody>
          <a:bodyPr vert="horz" lIns="91440" tIns="45720" rIns="91440" bIns="45720" rtlCol="0" anchor="t">
            <a:normAutofit/>
          </a:bodyPr>
          <a:lstStyle/>
          <a:p>
            <a:r>
              <a:rPr lang="en-US" sz="2400" dirty="0">
                <a:solidFill>
                  <a:srgbClr val="FFFFFF"/>
                </a:solidFill>
              </a:rPr>
              <a:t>Sustainable water use</a:t>
            </a:r>
          </a:p>
          <a:p>
            <a:r>
              <a:rPr lang="en-US" sz="2400" dirty="0">
                <a:solidFill>
                  <a:srgbClr val="FFFFFF"/>
                </a:solidFill>
              </a:rPr>
              <a:t>Sustainable land use </a:t>
            </a:r>
          </a:p>
          <a:p>
            <a:r>
              <a:rPr lang="en-US" sz="2400" dirty="0">
                <a:solidFill>
                  <a:srgbClr val="FFFFFF"/>
                </a:solidFill>
              </a:rPr>
              <a:t>Information systems for monitoring and better decision making </a:t>
            </a:r>
          </a:p>
          <a:p>
            <a:r>
              <a:rPr lang="en-US" sz="2400" dirty="0">
                <a:solidFill>
                  <a:srgbClr val="FFFFFF"/>
                </a:solidFill>
              </a:rPr>
              <a:t>Energy sustainability under the principles of circular economies. </a:t>
            </a:r>
          </a:p>
        </p:txBody>
      </p:sp>
    </p:spTree>
    <p:extLst>
      <p:ext uri="{BB962C8B-B14F-4D97-AF65-F5344CB8AC3E}">
        <p14:creationId xmlns:p14="http://schemas.microsoft.com/office/powerpoint/2010/main" val="3538613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74A86-7FE3-4494-9F6E-B4A7A31E0E88}"/>
              </a:ext>
            </a:extLst>
          </p:cNvPr>
          <p:cNvSpPr>
            <a:spLocks noGrp="1"/>
          </p:cNvSpPr>
          <p:nvPr>
            <p:ph type="title"/>
          </p:nvPr>
        </p:nvSpPr>
        <p:spPr/>
        <p:txBody>
          <a:bodyPr/>
          <a:lstStyle/>
          <a:p>
            <a:r>
              <a:rPr lang="en-US" dirty="0"/>
              <a:t>SNIA</a:t>
            </a:r>
          </a:p>
        </p:txBody>
      </p:sp>
      <p:sp>
        <p:nvSpPr>
          <p:cNvPr id="3" name="Content Placeholder 2">
            <a:extLst>
              <a:ext uri="{FF2B5EF4-FFF2-40B4-BE49-F238E27FC236}">
                <a16:creationId xmlns:a16="http://schemas.microsoft.com/office/drawing/2014/main" id="{FAE49740-85EE-4672-83D6-1B82F67A368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1FF1A32-837C-4AFC-BF12-106D98F1CACB}"/>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57A362DF-A40C-44EE-AC74-99840298E179}"/>
              </a:ext>
            </a:extLst>
          </p:cNvPr>
          <p:cNvPicPr>
            <a:picLocks noChangeAspect="1"/>
          </p:cNvPicPr>
          <p:nvPr/>
        </p:nvPicPr>
        <p:blipFill>
          <a:blip r:embed="rId2"/>
          <a:stretch>
            <a:fillRect/>
          </a:stretch>
        </p:blipFill>
        <p:spPr>
          <a:xfrm>
            <a:off x="0" y="182880"/>
            <a:ext cx="12192000" cy="6675119"/>
          </a:xfrm>
          <a:prstGeom prst="rect">
            <a:avLst/>
          </a:prstGeom>
        </p:spPr>
      </p:pic>
    </p:spTree>
    <p:extLst>
      <p:ext uri="{BB962C8B-B14F-4D97-AF65-F5344CB8AC3E}">
        <p14:creationId xmlns:p14="http://schemas.microsoft.com/office/powerpoint/2010/main" val="2709898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04C3B73AE9943B737720A48E3AF7C" ma:contentTypeVersion="11" ma:contentTypeDescription="Create a new document." ma:contentTypeScope="" ma:versionID="ba2708c0a24e17482fefbb45edec1648">
  <xsd:schema xmlns:xsd="http://www.w3.org/2001/XMLSchema" xmlns:xs="http://www.w3.org/2001/XMLSchema" xmlns:p="http://schemas.microsoft.com/office/2006/metadata/properties" xmlns:ns3="60c75bb3-2e3f-4394-b4f4-3e2677e21dfa" xmlns:ns4="9c83b91e-5ffe-420f-9ed1-9dac5903eaec" targetNamespace="http://schemas.microsoft.com/office/2006/metadata/properties" ma:root="true" ma:fieldsID="d0289d45212252b415b5ebf387c2e915" ns3:_="" ns4:_="">
    <xsd:import namespace="60c75bb3-2e3f-4394-b4f4-3e2677e21dfa"/>
    <xsd:import namespace="9c83b91e-5ffe-420f-9ed1-9dac5903eae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c75bb3-2e3f-4394-b4f4-3e2677e21df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83b91e-5ffe-420f-9ed1-9dac5903eae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F632BB-D8D5-4625-9050-97CB4CD3D7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c75bb3-2e3f-4394-b4f4-3e2677e21dfa"/>
    <ds:schemaRef ds:uri="9c83b91e-5ffe-420f-9ed1-9dac5903ea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758363-0CC6-4A2C-8DCB-7C7F73F26CA2}">
  <ds:schemaRefs>
    <ds:schemaRef ds:uri="60c75bb3-2e3f-4394-b4f4-3e2677e21dfa"/>
    <ds:schemaRef ds:uri="http://schemas.microsoft.com/office/infopath/2007/PartnerControls"/>
    <ds:schemaRef ds:uri="http://purl.org/dc/elements/1.1/"/>
    <ds:schemaRef ds:uri="http://purl.org/dc/dcmitype/"/>
    <ds:schemaRef ds:uri="http://purl.org/dc/term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9c83b91e-5ffe-420f-9ed1-9dac5903eaec"/>
  </ds:schemaRefs>
</ds:datastoreItem>
</file>

<file path=customXml/itemProps3.xml><?xml version="1.0" encoding="utf-8"?>
<ds:datastoreItem xmlns:ds="http://schemas.openxmlformats.org/officeDocument/2006/customXml" ds:itemID="{66A81056-0E6D-46BD-97F0-59EDA4B5C9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467</TotalTime>
  <Words>1648</Words>
  <Application>Microsoft Office PowerPoint</Application>
  <PresentationFormat>Widescreen</PresentationFormat>
  <Paragraphs>175</Paragraphs>
  <Slides>21</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Arial Black</vt:lpstr>
      <vt:lpstr>Arial Rounded MT Bold</vt:lpstr>
      <vt:lpstr>ArialMT</vt:lpstr>
      <vt:lpstr>Calibri</vt:lpstr>
      <vt:lpstr>Calibri Light</vt:lpstr>
      <vt:lpstr>Office Theme</vt:lpstr>
      <vt:lpstr>Custom Design</vt:lpstr>
      <vt:lpstr>Energizing Agriculture  </vt:lpstr>
      <vt:lpstr>Widespread phone access enabled…</vt:lpstr>
      <vt:lpstr>PowerPoint Presentation</vt:lpstr>
      <vt:lpstr>PowerPoint Presentation</vt:lpstr>
      <vt:lpstr>Energy’s contribution to Agriculture GHG is significant…</vt:lpstr>
      <vt:lpstr>Uruguay’s Agenda 2030 </vt:lpstr>
      <vt:lpstr>Increasing volume, access to differentiated markets</vt:lpstr>
      <vt:lpstr>Sustainable Intensification includes:</vt:lpstr>
      <vt:lpstr>SNIA</vt:lpstr>
      <vt:lpstr>Mapping and protection of soil and water</vt:lpstr>
      <vt:lpstr>Uruguay’s Biovalor project</vt:lpstr>
      <vt:lpstr>PowerPoint Presentation</vt:lpstr>
      <vt:lpstr>Annex:  Bonus Case Study:  Energy for Agriculture in Mexico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Energizing Agriculture</dc:title>
  <dc:creator>Katie Kennedy Freeman</dc:creator>
  <cp:lastModifiedBy>Katie Kennedy Freeman</cp:lastModifiedBy>
  <cp:revision>15</cp:revision>
  <dcterms:created xsi:type="dcterms:W3CDTF">2019-08-01T19:04:53Z</dcterms:created>
  <dcterms:modified xsi:type="dcterms:W3CDTF">2019-08-28T04:43:00Z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0x010100FD604C3B73AE9943B737720A48E3AF7C</vt:lpwstr>
  </property>
</Properties>
</file>